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Lst>
  <p:sldSz cx="14630400" cy="8229600"/>
  <p:notesSz cx="8229600" cy="14630400"/>
  <p:embeddedFontLst>
    <p:embeddedFont>
      <p:font typeface="DM Sans" pitchFamily="2" charset="77"/>
      <p:regular r:id="rId21"/>
      <p:bold r:id="rId22"/>
      <p:italic r:id="rId23"/>
      <p:boldItalic r:id="rId24"/>
    </p:embeddedFont>
    <p:embeddedFont>
      <p:font typeface="PT Serif" panose="020A0603040505020204" pitchFamily="18" charset="77"/>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87"/>
    <p:restoredTop sz="77581"/>
  </p:normalViewPr>
  <p:slideViewPr>
    <p:cSldViewPr snapToGrid="0" snapToObjects="1">
      <p:cViewPr varScale="1">
        <p:scale>
          <a:sx n="71" d="100"/>
          <a:sy n="71" d="100"/>
        </p:scale>
        <p:origin x="15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7864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global climate data from 2000 to 2024 to statistically test eight hypotheses across multiple cities, focusing on key climate metrics such as temperature, rainfall, and CO₂ levels. To ensure consistency across regions, we also computed derived variables — including anomalies, seasonality indices, and statistical indicators like R² and RMSE — allowing us to explore both global and regional climate patterns in depth."</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p>
          <a:p>
            <a:endParaRPr lang="en-US" dirty="0"/>
          </a:p>
          <a:p>
            <a:r>
              <a:rPr lang="en-US" dirty="0"/>
              <a:t>“We ran Shapiro–Wilk tests on monthly anomalies.</a:t>
            </a:r>
            <a:br>
              <a:rPr lang="en-US" dirty="0"/>
            </a:br>
            <a:r>
              <a:rPr lang="en-US" dirty="0"/>
              <a:t>Five of seven cities have p &gt; 0.05, indicating near-normal distributions.</a:t>
            </a:r>
            <a:br>
              <a:rPr lang="en-US" dirty="0"/>
            </a:br>
            <a:r>
              <a:rPr lang="en-US" dirty="0"/>
              <a:t>Only cold inland cities deviate slightly due to winter extremes.”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(H5_QQplots_clean.png):</a:t>
            </a:r>
            <a:endParaRPr lang="en-US" dirty="0"/>
          </a:p>
          <a:p>
            <a:r>
              <a:rPr lang="en-US" dirty="0"/>
              <a:t>“Most dots follow the red 1:1 line closely—evidence of normality—while Chicago’s tails bend off the line.”</a:t>
            </a:r>
          </a:p>
          <a:p>
            <a:endParaRPr lang="en-US" dirty="0"/>
          </a:p>
          <a:p>
            <a:r>
              <a:rPr lang="en-US" b="1" dirty="0"/>
              <a:t>Conclusion:</a:t>
            </a:r>
            <a:br>
              <a:rPr lang="en-US" dirty="0"/>
            </a:br>
            <a:r>
              <a:rPr lang="en-US" dirty="0"/>
              <a:t>✅ </a:t>
            </a:r>
            <a:r>
              <a:rPr lang="en-US" b="1" dirty="0"/>
              <a:t>Proved (mostly)</a:t>
            </a:r>
            <a:r>
              <a:rPr lang="en-US" dirty="0"/>
              <a:t> – Monthly averaging smooths daily fluctuations into a near-normal shape.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endParaRPr lang="en-US" dirty="0"/>
          </a:p>
          <a:p>
            <a:r>
              <a:rPr lang="en-US" dirty="0"/>
              <a:t>“We correlated temperature and precipitation anomalies.</a:t>
            </a:r>
            <a:br>
              <a:rPr lang="en-US" dirty="0"/>
            </a:br>
            <a:r>
              <a:rPr lang="en-US" dirty="0"/>
              <a:t>Monsoon and coastal cities show significant negative correlations (r ≈ −0.3), meaning hot months are drier, but temperate cities show no consistent link.”</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“Scatter plots slope downward for New Delhi and Mumbai; the violin chart’s median below zero shows a mild overall negative tendency.”</a:t>
            </a:r>
          </a:p>
          <a:p>
            <a:r>
              <a:rPr lang="en-US" b="1" dirty="0"/>
              <a:t>Conclusion:</a:t>
            </a:r>
            <a:br>
              <a:rPr lang="en-US" dirty="0"/>
            </a:br>
            <a:r>
              <a:rPr lang="en-US" dirty="0"/>
              <a:t>❌ </a:t>
            </a:r>
            <a:r>
              <a:rPr lang="en-US" b="1" dirty="0"/>
              <a:t>Disproved globally</a:t>
            </a:r>
            <a:r>
              <a:rPr lang="en-US" dirty="0"/>
              <a:t> – Negative feedback exists only regionally, not everywhere.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endParaRPr lang="en-US" dirty="0"/>
          </a:p>
          <a:p>
            <a:r>
              <a:rPr lang="en-US" dirty="0"/>
              <a:t>“We merged global CO₂ data from Mauna Loa with each city’s temperature anomalies.</a:t>
            </a:r>
            <a:br>
              <a:rPr lang="en-US" dirty="0"/>
            </a:br>
            <a:r>
              <a:rPr lang="en-US" dirty="0"/>
              <a:t>Regression coefficients for CO₂ are all positive and highly significant (p &lt; 0.001, R² ≈ 0.8).</a:t>
            </a:r>
            <a:br>
              <a:rPr lang="en-US" dirty="0"/>
            </a:br>
            <a:r>
              <a:rPr lang="en-US" dirty="0"/>
              <a:t>This shows higher CO₂ concentrations align with rising temperatures.”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“On the left, every city’s temperature trend climbs upward from 2000 to 2024.</a:t>
            </a:r>
            <a:br>
              <a:rPr lang="en-US" dirty="0"/>
            </a:br>
            <a:r>
              <a:rPr lang="en-US" dirty="0"/>
              <a:t>On the right, global CO₂ increases from 370 ppm to 425 ppm, mirroring the warming trend.”</a:t>
            </a:r>
          </a:p>
          <a:p>
            <a:r>
              <a:rPr lang="en-US" b="1" dirty="0"/>
              <a:t>Conclusion:</a:t>
            </a:r>
            <a:br>
              <a:rPr lang="en-US" dirty="0"/>
            </a:br>
            <a:r>
              <a:rPr lang="en-US" dirty="0"/>
              <a:t>✅ </a:t>
            </a:r>
            <a:r>
              <a:rPr lang="en-US" b="1" dirty="0"/>
              <a:t>Proved</a:t>
            </a:r>
            <a:r>
              <a:rPr lang="en-US" dirty="0"/>
              <a:t> – CO₂ rise is a statistically significant driver of warming across all cities.</a:t>
            </a:r>
          </a:p>
          <a:p>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compared R² and RMSE between city-point data and regional grid averages.</a:t>
            </a:r>
            <a:br>
              <a:rPr lang="en-US" dirty="0"/>
            </a:br>
            <a:r>
              <a:rPr lang="en-US" dirty="0"/>
              <a:t>Temperature shows R² ≈ 0.98 vs 0.58 for precipitation, confirming smoother spatial behavior.”</a:t>
            </a:r>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“In the dumbbell chart, temperature lines sit near 1, while precipitation lags below 0.6.</a:t>
            </a:r>
            <a:br>
              <a:rPr lang="en-US" dirty="0"/>
            </a:br>
            <a:r>
              <a:rPr lang="en-US" dirty="0"/>
              <a:t>Scatter plots also show tight clustering for temperature but broad scatter for rainfall.”</a:t>
            </a:r>
          </a:p>
          <a:p>
            <a:endParaRPr lang="en-US" dirty="0"/>
          </a:p>
          <a:p>
            <a:r>
              <a:rPr lang="en-US" b="1" dirty="0"/>
              <a:t>Conclusion:</a:t>
            </a:r>
            <a:br>
              <a:rPr lang="en-US" dirty="0"/>
            </a:br>
            <a:r>
              <a:rPr lang="en-US" dirty="0"/>
              <a:t>✅ </a:t>
            </a:r>
            <a:r>
              <a:rPr lang="en-US" b="1" dirty="0"/>
              <a:t>Proved</a:t>
            </a:r>
            <a:r>
              <a:rPr lang="en-US" dirty="0"/>
              <a:t> – Temperature is spatially smoother and more consistent than precipitation.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monthly temperature and pressure anomalies to test if hot, low-pressure periods produce more rainfall.</a:t>
            </a:r>
            <a:br>
              <a:rPr lang="en-US" dirty="0"/>
            </a:br>
            <a:r>
              <a:rPr lang="en-US" dirty="0"/>
              <a:t>Logistic regression shows that falling pressure significantly increases the odds of rainfall everywhere, while temperature strengthens the effect mainly in monsoon regions like New Delhi.”</a:t>
            </a:r>
          </a:p>
          <a:p>
            <a:endParaRPr lang="en-US" dirty="0"/>
          </a:p>
          <a:p>
            <a:r>
              <a:rPr lang="en-US" dirty="0"/>
              <a:t>✅ </a:t>
            </a:r>
            <a:r>
              <a:rPr lang="en-US" b="1" dirty="0"/>
              <a:t>Proved regionally</a:t>
            </a:r>
            <a:r>
              <a:rPr lang="en-US" dirty="0"/>
              <a:t> – Low pressure is a universal trigger; temperature matters most in monsoon climates.</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(H1_odds_ratio_forest.png):</a:t>
            </a:r>
          </a:p>
          <a:p>
            <a:endParaRPr lang="en-US" dirty="0"/>
          </a:p>
          <a:p>
            <a:r>
              <a:rPr lang="en-US" dirty="0"/>
              <a:t>“Here, blue bars above 1 mean low pressure raises rainfall probability; red bars show temperature helps only regionally.”</a:t>
            </a:r>
          </a:p>
          <a:p>
            <a:endParaRPr lang="en-US" dirty="0"/>
          </a:p>
          <a:p>
            <a:r>
              <a:rPr lang="en-US" b="1" dirty="0"/>
              <a:t>Conclusion:</a:t>
            </a:r>
          </a:p>
          <a:p>
            <a:br>
              <a:rPr lang="en-US" dirty="0"/>
            </a:br>
            <a:r>
              <a:rPr lang="en-US" dirty="0"/>
              <a:t>✅ </a:t>
            </a:r>
            <a:r>
              <a:rPr lang="en-US" b="1" dirty="0"/>
              <a:t>Proved regionally</a:t>
            </a:r>
            <a:r>
              <a:rPr lang="en-US" dirty="0"/>
              <a:t> – Low pressure is a universal trigger; temperature matters most in monsoon climates.</a:t>
            </a:r>
          </a:p>
          <a:p>
            <a:r>
              <a:rPr lang="en-US" dirty="0"/>
              <a:t>most in monsoon climates.</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compared annual temperature ranges for coastal and inland cities.</a:t>
            </a:r>
            <a:br>
              <a:rPr lang="en-US" dirty="0"/>
            </a:br>
            <a:r>
              <a:rPr lang="en-US" dirty="0"/>
              <a:t>Coastal sites like Mumbai and San Francisco average about 12 °C variation, while inland sites reach 23 °C.</a:t>
            </a:r>
            <a:br>
              <a:rPr lang="en-US" dirty="0"/>
            </a:br>
            <a:r>
              <a:rPr lang="en-US" dirty="0"/>
              <a:t>The Mann–Whitney U test (p &lt; 0.001) confirms the difference is significant.”</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a:t>
            </a:r>
            <a:r>
              <a:rPr lang="en-US" b="1" dirty="0" err="1"/>
              <a:t>temp_range_comparison.png</a:t>
            </a:r>
            <a:r>
              <a:rPr lang="en-US" b="1" dirty="0"/>
              <a:t>):</a:t>
            </a:r>
          </a:p>
          <a:p>
            <a:endParaRPr lang="en-US" dirty="0"/>
          </a:p>
          <a:p>
            <a:r>
              <a:rPr lang="en-US" dirty="0"/>
              <a:t>“The boxplot shows tight, low ranges for coastal cities and wide ranges inland.”</a:t>
            </a:r>
          </a:p>
          <a:p>
            <a:endParaRPr lang="en-US" dirty="0"/>
          </a:p>
          <a:p>
            <a:r>
              <a:rPr lang="en-US" b="1" dirty="0"/>
              <a:t>Conclusion:</a:t>
            </a:r>
          </a:p>
          <a:p>
            <a:br>
              <a:rPr lang="en-US" dirty="0"/>
            </a:br>
            <a:r>
              <a:rPr lang="en-US" dirty="0"/>
              <a:t>✅ </a:t>
            </a:r>
            <a:r>
              <a:rPr lang="en-US" b="1" dirty="0"/>
              <a:t>Proved</a:t>
            </a:r>
            <a:r>
              <a:rPr lang="en-US" dirty="0"/>
              <a:t> – Oceans moderate coastal temperatures and limit extremes.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detrended monthly temperatures and ran an FFT spectral analysis.</a:t>
            </a:r>
            <a:br>
              <a:rPr lang="en-US" dirty="0"/>
            </a:br>
            <a:r>
              <a:rPr lang="en-US" dirty="0"/>
              <a:t>All cities show a dominant one-cycle-per-year frequency with Rayleigh p &lt; 0.001, proving a strong annual pattern driven by solar heating.”</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“The climatology plot peaks mid-year and dips in winter, and the power spectrum shows one clear spike at 1 cycle per year.”</a:t>
            </a:r>
          </a:p>
          <a:p>
            <a:endParaRPr lang="en-US" dirty="0"/>
          </a:p>
          <a:p>
            <a:r>
              <a:rPr lang="en-US" b="1" dirty="0"/>
              <a:t>Conclusion:</a:t>
            </a:r>
            <a:br>
              <a:rPr lang="en-US" dirty="0"/>
            </a:br>
            <a:r>
              <a:rPr lang="en-US" dirty="0"/>
              <a:t>✅ </a:t>
            </a:r>
            <a:r>
              <a:rPr lang="en-US" b="1" dirty="0"/>
              <a:t>Proved</a:t>
            </a:r>
            <a:r>
              <a:rPr lang="en-US" dirty="0"/>
              <a:t> – Global solar forcing drives a yearly SST and temperature rhythm.</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p>
          <a:p>
            <a:endParaRPr lang="en-US" dirty="0"/>
          </a:p>
          <a:p>
            <a:r>
              <a:rPr lang="en-US" dirty="0"/>
              <a:t>“We calculated a seasonality index = (max – min)/mean precipitation.</a:t>
            </a:r>
            <a:br>
              <a:rPr lang="en-US" dirty="0"/>
            </a:br>
            <a:r>
              <a:rPr lang="en-US" dirty="0"/>
              <a:t>Monsoon cities average 2.4 vs 1.7 for temperate (p = 0.03).</a:t>
            </a:r>
            <a:br>
              <a:rPr lang="en-US" dirty="0"/>
            </a:br>
            <a:r>
              <a:rPr lang="en-US" dirty="0"/>
              <a:t>This shows rainfall is concentrated into shorter wet periods in monsoon climates.”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“The climatology panels show sharp peaks for Mumbai and New Delhi, while temperate cities stay flatter.</a:t>
            </a:r>
            <a:br>
              <a:rPr lang="en-US" dirty="0"/>
            </a:br>
            <a:r>
              <a:rPr lang="en-US" dirty="0"/>
              <a:t>The boxplot confirms monsoon regions have higher seasonality.”</a:t>
            </a:r>
          </a:p>
          <a:p>
            <a:endParaRPr lang="en-US" dirty="0"/>
          </a:p>
          <a:p>
            <a:r>
              <a:rPr lang="en-US" b="1" dirty="0"/>
              <a:t>Conclusion:</a:t>
            </a:r>
            <a:br>
              <a:rPr lang="en-US" dirty="0"/>
            </a:br>
            <a:r>
              <a:rPr lang="en-US" dirty="0"/>
              <a:t>✅ </a:t>
            </a:r>
            <a:r>
              <a:rPr lang="en-US" b="1" dirty="0"/>
              <a:t>Proved</a:t>
            </a:r>
            <a:r>
              <a:rPr lang="en-US" dirty="0"/>
              <a:t> – Monsoon regions show stronger wet–dry contrasts.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4965" y="656034"/>
            <a:ext cx="7794069" cy="1898452"/>
          </a:xfrm>
          <a:prstGeom prst="rect">
            <a:avLst/>
          </a:prstGeom>
          <a:noFill/>
          <a:ln/>
        </p:spPr>
        <p:txBody>
          <a:bodyPr wrap="square" lIns="0" tIns="0" rIns="0" bIns="0" rtlCol="0" anchor="t"/>
          <a:lstStyle/>
          <a:p>
            <a:pPr marL="0" indent="0" algn="l">
              <a:lnSpc>
                <a:spcPts val="4950"/>
              </a:lnSpc>
              <a:buNone/>
            </a:pPr>
            <a:r>
              <a:rPr lang="en-US" sz="3950" dirty="0">
                <a:solidFill>
                  <a:srgbClr val="020202"/>
                </a:solidFill>
                <a:latin typeface="PT Serif" pitchFamily="34" charset="0"/>
                <a:ea typeface="PT Serif" pitchFamily="34" charset="-122"/>
                <a:cs typeface="PT Serif" pitchFamily="34" charset="-120"/>
              </a:rPr>
              <a:t>Climate Data Assignment – Statistical Analysis of Global Climate Patterns (2000–2024)</a:t>
            </a:r>
            <a:endParaRPr lang="en-US" sz="3950" dirty="0"/>
          </a:p>
        </p:txBody>
      </p:sp>
      <p:sp>
        <p:nvSpPr>
          <p:cNvPr id="4" name="Text 1"/>
          <p:cNvSpPr/>
          <p:nvPr/>
        </p:nvSpPr>
        <p:spPr>
          <a:xfrm>
            <a:off x="674965" y="2843689"/>
            <a:ext cx="7794069" cy="759143"/>
          </a:xfrm>
          <a:prstGeom prst="rect">
            <a:avLst/>
          </a:prstGeom>
          <a:noFill/>
          <a:ln/>
        </p:spPr>
        <p:txBody>
          <a:bodyPr wrap="square" lIns="0" tIns="0" rIns="0" bIns="0" rtlCol="0" anchor="t"/>
          <a:lstStyle/>
          <a:p>
            <a:pPr marL="0" indent="0" algn="l">
              <a:lnSpc>
                <a:spcPts val="2950"/>
              </a:lnSpc>
              <a:buNone/>
            </a:pPr>
            <a:r>
              <a:rPr lang="en-US" sz="2350" dirty="0">
                <a:solidFill>
                  <a:srgbClr val="020202"/>
                </a:solidFill>
                <a:latin typeface="PT Serif" pitchFamily="34" charset="0"/>
                <a:ea typeface="PT Serif" pitchFamily="34" charset="-122"/>
                <a:cs typeface="PT Serif" pitchFamily="34" charset="-120"/>
              </a:rPr>
              <a:t>Testing Eight Global Climate Hypotheses using Statistical Analysis</a:t>
            </a:r>
            <a:endParaRPr lang="en-US" sz="2350" dirty="0"/>
          </a:p>
        </p:txBody>
      </p:sp>
      <p:sp>
        <p:nvSpPr>
          <p:cNvPr id="5" name="Text 2"/>
          <p:cNvSpPr/>
          <p:nvPr/>
        </p:nvSpPr>
        <p:spPr>
          <a:xfrm>
            <a:off x="674965" y="4084796"/>
            <a:ext cx="2531150" cy="316349"/>
          </a:xfrm>
          <a:prstGeom prst="rect">
            <a:avLst/>
          </a:prstGeom>
          <a:noFill/>
          <a:ln/>
        </p:spPr>
        <p:txBody>
          <a:bodyPr wrap="none" lIns="0" tIns="0" rIns="0" bIns="0" rtlCol="0" anchor="t"/>
          <a:lstStyle/>
          <a:p>
            <a:pPr marL="0" indent="0" algn="l">
              <a:lnSpc>
                <a:spcPts val="2450"/>
              </a:lnSpc>
              <a:buNone/>
            </a:pPr>
            <a:r>
              <a:rPr lang="en-US" sz="1950" dirty="0">
                <a:solidFill>
                  <a:srgbClr val="020202"/>
                </a:solidFill>
                <a:latin typeface="PT Serif" pitchFamily="34" charset="0"/>
                <a:ea typeface="PT Serif" pitchFamily="34" charset="-122"/>
                <a:cs typeface="PT Serif" pitchFamily="34" charset="-120"/>
              </a:rPr>
              <a:t>Project Overview</a:t>
            </a:r>
            <a:endParaRPr lang="en-US" sz="1950" dirty="0"/>
          </a:p>
        </p:txBody>
      </p:sp>
      <p:sp>
        <p:nvSpPr>
          <p:cNvPr id="6" name="Text 3"/>
          <p:cNvSpPr/>
          <p:nvPr/>
        </p:nvSpPr>
        <p:spPr>
          <a:xfrm>
            <a:off x="674965" y="4593908"/>
            <a:ext cx="3661767" cy="61722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Analysis of real monthly climate data spanning 2000–2024.</a:t>
            </a:r>
            <a:endParaRPr lang="en-US" sz="1500" dirty="0"/>
          </a:p>
        </p:txBody>
      </p:sp>
      <p:sp>
        <p:nvSpPr>
          <p:cNvPr id="7" name="Text 4"/>
          <p:cNvSpPr/>
          <p:nvPr/>
        </p:nvSpPr>
        <p:spPr>
          <a:xfrm>
            <a:off x="674965" y="5278517"/>
            <a:ext cx="3661767" cy="123444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Key Variables: Temperature, Precipitation, Pressure, Sea Surface Temperature (SST), and CO₂ concentration.</a:t>
            </a:r>
            <a:endParaRPr lang="en-US" sz="1500" dirty="0"/>
          </a:p>
        </p:txBody>
      </p:sp>
      <p:sp>
        <p:nvSpPr>
          <p:cNvPr id="8" name="Text 5"/>
          <p:cNvSpPr/>
          <p:nvPr/>
        </p:nvSpPr>
        <p:spPr>
          <a:xfrm>
            <a:off x="674965" y="6580346"/>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Objective: Statistically test 8 fundamental scientific climate hypotheses.</a:t>
            </a:r>
            <a:endParaRPr lang="en-US" sz="1500" dirty="0"/>
          </a:p>
        </p:txBody>
      </p:sp>
      <p:sp>
        <p:nvSpPr>
          <p:cNvPr id="9" name="Text 6"/>
          <p:cNvSpPr/>
          <p:nvPr/>
        </p:nvSpPr>
        <p:spPr>
          <a:xfrm>
            <a:off x="4814888" y="4084796"/>
            <a:ext cx="2531150" cy="316349"/>
          </a:xfrm>
          <a:prstGeom prst="rect">
            <a:avLst/>
          </a:prstGeom>
          <a:noFill/>
          <a:ln/>
        </p:spPr>
        <p:txBody>
          <a:bodyPr wrap="none" lIns="0" tIns="0" rIns="0" bIns="0" rtlCol="0" anchor="t"/>
          <a:lstStyle/>
          <a:p>
            <a:pPr marL="0" indent="0" algn="l">
              <a:lnSpc>
                <a:spcPts val="2450"/>
              </a:lnSpc>
              <a:buNone/>
            </a:pPr>
            <a:r>
              <a:rPr lang="en-US" sz="1950" dirty="0">
                <a:solidFill>
                  <a:srgbClr val="020202"/>
                </a:solidFill>
                <a:latin typeface="PT Serif" pitchFamily="34" charset="0"/>
                <a:ea typeface="PT Serif" pitchFamily="34" charset="-122"/>
                <a:cs typeface="PT Serif" pitchFamily="34" charset="-120"/>
              </a:rPr>
              <a:t>Methodology &amp; Tools</a:t>
            </a:r>
            <a:endParaRPr lang="en-US" sz="1950" dirty="0"/>
          </a:p>
        </p:txBody>
      </p:sp>
      <p:sp>
        <p:nvSpPr>
          <p:cNvPr id="10" name="Text 7"/>
          <p:cNvSpPr/>
          <p:nvPr/>
        </p:nvSpPr>
        <p:spPr>
          <a:xfrm>
            <a:off x="4814888" y="4593908"/>
            <a:ext cx="3661767" cy="617220"/>
          </a:xfrm>
          <a:prstGeom prst="rect">
            <a:avLst/>
          </a:prstGeom>
          <a:noFill/>
          <a:ln/>
        </p:spPr>
        <p:txBody>
          <a:bodyPr wrap="square" lIns="0" tIns="0" rIns="0" bIns="0" rtlCol="0" anchor="t"/>
          <a:lstStyle/>
          <a:p>
            <a:pPr marL="0" indent="0" algn="l">
              <a:lnSpc>
                <a:spcPts val="2400"/>
              </a:lnSpc>
              <a:buNone/>
            </a:pPr>
            <a:r>
              <a:rPr lang="en-US" sz="1500" dirty="0">
                <a:solidFill>
                  <a:srgbClr val="383838"/>
                </a:solidFill>
                <a:latin typeface="DM Sans" pitchFamily="34" charset="0"/>
                <a:ea typeface="DM Sans" pitchFamily="34" charset="-122"/>
                <a:cs typeface="DM Sans" pitchFamily="34" charset="-120"/>
              </a:rPr>
              <a:t>Advanced statistical techniques applied to high-resolution data:</a:t>
            </a:r>
            <a:endParaRPr lang="en-US" sz="1500" dirty="0"/>
          </a:p>
        </p:txBody>
      </p:sp>
      <p:sp>
        <p:nvSpPr>
          <p:cNvPr id="11" name="Text 8"/>
          <p:cNvSpPr/>
          <p:nvPr/>
        </p:nvSpPr>
        <p:spPr>
          <a:xfrm>
            <a:off x="4814888" y="5384602"/>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Statistical Testing: Regression, Fast Fourier Transforms (FFT), Correlation, and Distribution Analysis.</a:t>
            </a:r>
            <a:endParaRPr lang="en-US" sz="1500" dirty="0"/>
          </a:p>
        </p:txBody>
      </p:sp>
      <p:sp>
        <p:nvSpPr>
          <p:cNvPr id="12" name="Text 9"/>
          <p:cNvSpPr/>
          <p:nvPr/>
        </p:nvSpPr>
        <p:spPr>
          <a:xfrm>
            <a:off x="4814888" y="6377821"/>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Software Stack: Python (pandas, scipy, matplotlib, seaborn) for data processing and visualization.</a:t>
            </a:r>
            <a:endParaRPr lang="en-US"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6" name="Text 0">
            <a:extLst>
              <a:ext uri="{FF2B5EF4-FFF2-40B4-BE49-F238E27FC236}">
                <a16:creationId xmlns:a16="http://schemas.microsoft.com/office/drawing/2014/main" id="{A915047F-9690-CC67-0BB8-46ABAF6E74CB}"/>
              </a:ext>
            </a:extLst>
          </p:cNvPr>
          <p:cNvSpPr/>
          <p:nvPr/>
        </p:nvSpPr>
        <p:spPr>
          <a:xfrm>
            <a:off x="519589" y="409218"/>
            <a:ext cx="3695938" cy="243602"/>
          </a:xfrm>
          <a:prstGeom prst="rect">
            <a:avLst/>
          </a:prstGeom>
          <a:noFill/>
          <a:ln/>
        </p:spPr>
        <p:txBody>
          <a:bodyPr wrap="none" lIns="0" tIns="0" rIns="0" bIns="0" rtlCol="0" anchor="t"/>
          <a:lstStyle/>
          <a:p>
            <a:pPr marL="0" indent="0" algn="l">
              <a:lnSpc>
                <a:spcPts val="1900"/>
              </a:lnSpc>
              <a:buNone/>
            </a:pPr>
            <a:r>
              <a:rPr lang="en-US" sz="1500" dirty="0">
                <a:solidFill>
                  <a:srgbClr val="E04F00"/>
                </a:solidFill>
                <a:latin typeface="PT Serif" pitchFamily="34" charset="0"/>
                <a:ea typeface="PT Serif" pitchFamily="34" charset="-122"/>
                <a:cs typeface="PT Serif" pitchFamily="34" charset="-120"/>
              </a:rPr>
              <a:t>Hypothesis 5 (H5)</a:t>
            </a:r>
            <a:r>
              <a:rPr lang="en-US" sz="1500" dirty="0">
                <a:solidFill>
                  <a:srgbClr val="020202"/>
                </a:solidFill>
                <a:latin typeface="PT Serif" pitchFamily="34" charset="0"/>
                <a:ea typeface="PT Serif" pitchFamily="34" charset="-122"/>
                <a:cs typeface="PT Serif" pitchFamily="34" charset="-120"/>
              </a:rPr>
              <a:t>: Temperature Normality</a:t>
            </a:r>
            <a:endParaRPr lang="en-US" sz="1500" dirty="0"/>
          </a:p>
        </p:txBody>
      </p:sp>
      <p:sp>
        <p:nvSpPr>
          <p:cNvPr id="27" name="Text 1">
            <a:extLst>
              <a:ext uri="{FF2B5EF4-FFF2-40B4-BE49-F238E27FC236}">
                <a16:creationId xmlns:a16="http://schemas.microsoft.com/office/drawing/2014/main" id="{E7D3F7E0-8359-DDD8-E329-BDD729EF181D}"/>
              </a:ext>
            </a:extLst>
          </p:cNvPr>
          <p:cNvSpPr/>
          <p:nvPr/>
        </p:nvSpPr>
        <p:spPr>
          <a:xfrm>
            <a:off x="519589" y="801291"/>
            <a:ext cx="13591223" cy="1344454"/>
          </a:xfrm>
          <a:prstGeom prst="rect">
            <a:avLst/>
          </a:prstGeom>
          <a:noFill/>
          <a:ln/>
        </p:spPr>
        <p:txBody>
          <a:bodyPr wrap="square" lIns="0" tIns="0" rIns="0" bIns="0" rtlCol="0" anchor="t"/>
          <a:lstStyle/>
          <a:p>
            <a:pPr marL="0" indent="0" algn="l">
              <a:lnSpc>
                <a:spcPts val="5250"/>
              </a:lnSpc>
              <a:buNone/>
            </a:pPr>
            <a:r>
              <a:rPr lang="en-US" sz="4200" dirty="0">
                <a:solidFill>
                  <a:srgbClr val="020202"/>
                </a:solidFill>
                <a:latin typeface="PT Serif" pitchFamily="34" charset="0"/>
                <a:ea typeface="PT Serif" pitchFamily="34" charset="-122"/>
                <a:cs typeface="PT Serif" pitchFamily="34" charset="-120"/>
              </a:rPr>
              <a:t>Do Monthly Temperatures Follow a Normal Distribution?</a:t>
            </a:r>
            <a:endParaRPr lang="en-US" sz="4200" dirty="0"/>
          </a:p>
        </p:txBody>
      </p:sp>
      <p:sp>
        <p:nvSpPr>
          <p:cNvPr id="28" name="Text 2">
            <a:extLst>
              <a:ext uri="{FF2B5EF4-FFF2-40B4-BE49-F238E27FC236}">
                <a16:creationId xmlns:a16="http://schemas.microsoft.com/office/drawing/2014/main" id="{CB95C6C6-69E4-7D3C-BFA7-D5A6499F1046}"/>
              </a:ext>
            </a:extLst>
          </p:cNvPr>
          <p:cNvSpPr/>
          <p:nvPr/>
        </p:nvSpPr>
        <p:spPr>
          <a:xfrm>
            <a:off x="519589" y="2368391"/>
            <a:ext cx="13591223" cy="237530"/>
          </a:xfrm>
          <a:prstGeom prst="rect">
            <a:avLst/>
          </a:prstGeom>
          <a:noFill/>
          <a:ln/>
        </p:spPr>
        <p:txBody>
          <a:bodyPr wrap="none" lIns="0" tIns="0" rIns="0" bIns="0" rtlCol="0" anchor="t"/>
          <a:lstStyle/>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Hypothesis: Monthly mean temperatures approach a normal (Gaussian) distribution, a common consequence of </a:t>
            </a:r>
          </a:p>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averaging random daily fluctuations (Central Limit Theorem).</a:t>
            </a:r>
            <a:endParaRPr lang="en-US" sz="2000" dirty="0"/>
          </a:p>
        </p:txBody>
      </p:sp>
      <p:sp>
        <p:nvSpPr>
          <p:cNvPr id="29" name="Shape 3">
            <a:extLst>
              <a:ext uri="{FF2B5EF4-FFF2-40B4-BE49-F238E27FC236}">
                <a16:creationId xmlns:a16="http://schemas.microsoft.com/office/drawing/2014/main" id="{07EF96D7-5CBF-24B2-203C-24C3A8A22D93}"/>
              </a:ext>
            </a:extLst>
          </p:cNvPr>
          <p:cNvSpPr/>
          <p:nvPr/>
        </p:nvSpPr>
        <p:spPr>
          <a:xfrm>
            <a:off x="519589" y="2939772"/>
            <a:ext cx="6614517" cy="1722953"/>
          </a:xfrm>
          <a:prstGeom prst="roundRect">
            <a:avLst>
              <a:gd name="adj" fmla="val 1293"/>
            </a:avLst>
          </a:prstGeom>
          <a:solidFill>
            <a:srgbClr val="FFFFFF"/>
          </a:solidFill>
          <a:ln w="15240">
            <a:solidFill>
              <a:srgbClr val="D8D4D4"/>
            </a:solidFill>
            <a:prstDash val="solid"/>
          </a:ln>
        </p:spPr>
        <p:txBody>
          <a:bodyPr/>
          <a:lstStyle/>
          <a:p>
            <a:endParaRPr lang="en-US"/>
          </a:p>
        </p:txBody>
      </p:sp>
      <p:sp>
        <p:nvSpPr>
          <p:cNvPr id="30" name="Shape 4">
            <a:extLst>
              <a:ext uri="{FF2B5EF4-FFF2-40B4-BE49-F238E27FC236}">
                <a16:creationId xmlns:a16="http://schemas.microsoft.com/office/drawing/2014/main" id="{172258B5-E678-D9C3-1CE3-C72225A8D49B}"/>
              </a:ext>
            </a:extLst>
          </p:cNvPr>
          <p:cNvSpPr/>
          <p:nvPr/>
        </p:nvSpPr>
        <p:spPr>
          <a:xfrm>
            <a:off x="534829" y="2955012"/>
            <a:ext cx="6584037" cy="445413"/>
          </a:xfrm>
          <a:prstGeom prst="roundRect">
            <a:avLst>
              <a:gd name="adj" fmla="val 894"/>
            </a:avLst>
          </a:prstGeom>
          <a:solidFill>
            <a:srgbClr val="F2EEEE"/>
          </a:solidFill>
          <a:ln/>
        </p:spPr>
        <p:txBody>
          <a:bodyPr/>
          <a:lstStyle/>
          <a:p>
            <a:endParaRPr lang="en-US"/>
          </a:p>
        </p:txBody>
      </p:sp>
      <p:sp>
        <p:nvSpPr>
          <p:cNvPr id="31" name="Text 5">
            <a:extLst>
              <a:ext uri="{FF2B5EF4-FFF2-40B4-BE49-F238E27FC236}">
                <a16:creationId xmlns:a16="http://schemas.microsoft.com/office/drawing/2014/main" id="{4964991F-8780-2AE5-6FCE-7B142BA804E4}"/>
              </a:ext>
            </a:extLst>
          </p:cNvPr>
          <p:cNvSpPr/>
          <p:nvPr/>
        </p:nvSpPr>
        <p:spPr>
          <a:xfrm>
            <a:off x="3715464" y="3038475"/>
            <a:ext cx="222647" cy="278368"/>
          </a:xfrm>
          <a:prstGeom prst="rect">
            <a:avLst/>
          </a:prstGeom>
          <a:noFill/>
          <a:ln/>
        </p:spPr>
        <p:txBody>
          <a:bodyPr wrap="none" lIns="0" tIns="0" rIns="0" bIns="0" rtlCol="0" anchor="t"/>
          <a:lstStyle/>
          <a:p>
            <a:pPr marL="0" indent="0" algn="l">
              <a:lnSpc>
                <a:spcPts val="1750"/>
              </a:lnSpc>
              <a:buNone/>
            </a:pPr>
            <a:r>
              <a:rPr lang="en-US" sz="1750" dirty="0">
                <a:solidFill>
                  <a:srgbClr val="383838"/>
                </a:solidFill>
                <a:latin typeface="PT Serif" pitchFamily="34" charset="0"/>
                <a:ea typeface="PT Serif" pitchFamily="34" charset="-122"/>
                <a:cs typeface="PT Serif" pitchFamily="34" charset="-120"/>
              </a:rPr>
              <a:t>1</a:t>
            </a:r>
            <a:endParaRPr lang="en-US" sz="1750" dirty="0"/>
          </a:p>
        </p:txBody>
      </p:sp>
      <p:sp>
        <p:nvSpPr>
          <p:cNvPr id="32" name="Text 6">
            <a:extLst>
              <a:ext uri="{FF2B5EF4-FFF2-40B4-BE49-F238E27FC236}">
                <a16:creationId xmlns:a16="http://schemas.microsoft.com/office/drawing/2014/main" id="{30A46EB1-05F0-0029-C5D3-73DC4310131C}"/>
              </a:ext>
            </a:extLst>
          </p:cNvPr>
          <p:cNvSpPr/>
          <p:nvPr/>
        </p:nvSpPr>
        <p:spPr>
          <a:xfrm>
            <a:off x="683300" y="3548896"/>
            <a:ext cx="6287095" cy="950119"/>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The normality of monthly mean temperatures was assessed using Quantile-Quantile (Q-Q) plots and the Shapiro-Wilk statistical test. Q-Q plots visually compare data distribution to a theoretical normal distribution (1:1 line), while the Shapiro-Wilk test provides a p-value to statistically determine normality.</a:t>
            </a:r>
            <a:endParaRPr lang="en-US" sz="1150" dirty="0"/>
          </a:p>
        </p:txBody>
      </p:sp>
      <p:sp>
        <p:nvSpPr>
          <p:cNvPr id="33" name="Shape 7">
            <a:extLst>
              <a:ext uri="{FF2B5EF4-FFF2-40B4-BE49-F238E27FC236}">
                <a16:creationId xmlns:a16="http://schemas.microsoft.com/office/drawing/2014/main" id="{0C6A82DF-054C-AF8C-A034-5133B3A0335F}"/>
              </a:ext>
            </a:extLst>
          </p:cNvPr>
          <p:cNvSpPr/>
          <p:nvPr/>
        </p:nvSpPr>
        <p:spPr>
          <a:xfrm>
            <a:off x="7503914" y="2939772"/>
            <a:ext cx="6614517" cy="1999059"/>
          </a:xfrm>
          <a:prstGeom prst="roundRect">
            <a:avLst>
              <a:gd name="adj" fmla="val 1114"/>
            </a:avLst>
          </a:prstGeom>
          <a:solidFill>
            <a:srgbClr val="FFFFFF"/>
          </a:solidFill>
          <a:ln w="15240">
            <a:solidFill>
              <a:srgbClr val="D8D4D4"/>
            </a:solidFill>
            <a:prstDash val="solid"/>
          </a:ln>
        </p:spPr>
        <p:txBody>
          <a:bodyPr/>
          <a:lstStyle/>
          <a:p>
            <a:endParaRPr lang="en-US"/>
          </a:p>
        </p:txBody>
      </p:sp>
      <p:sp>
        <p:nvSpPr>
          <p:cNvPr id="34" name="Shape 8">
            <a:extLst>
              <a:ext uri="{FF2B5EF4-FFF2-40B4-BE49-F238E27FC236}">
                <a16:creationId xmlns:a16="http://schemas.microsoft.com/office/drawing/2014/main" id="{A164EB12-5A21-CF4D-169F-1FFC78685882}"/>
              </a:ext>
            </a:extLst>
          </p:cNvPr>
          <p:cNvSpPr/>
          <p:nvPr/>
        </p:nvSpPr>
        <p:spPr>
          <a:xfrm>
            <a:off x="7519154" y="2955012"/>
            <a:ext cx="6584037" cy="445413"/>
          </a:xfrm>
          <a:prstGeom prst="roundRect">
            <a:avLst>
              <a:gd name="adj" fmla="val 894"/>
            </a:avLst>
          </a:prstGeom>
          <a:solidFill>
            <a:srgbClr val="F2EEEE"/>
          </a:solidFill>
          <a:ln/>
        </p:spPr>
        <p:txBody>
          <a:bodyPr/>
          <a:lstStyle/>
          <a:p>
            <a:endParaRPr lang="en-US"/>
          </a:p>
        </p:txBody>
      </p:sp>
      <p:sp>
        <p:nvSpPr>
          <p:cNvPr id="35" name="Text 9">
            <a:extLst>
              <a:ext uri="{FF2B5EF4-FFF2-40B4-BE49-F238E27FC236}">
                <a16:creationId xmlns:a16="http://schemas.microsoft.com/office/drawing/2014/main" id="{DE6103BD-08F7-0B2D-1EA1-7FFC13E76001}"/>
              </a:ext>
            </a:extLst>
          </p:cNvPr>
          <p:cNvSpPr/>
          <p:nvPr/>
        </p:nvSpPr>
        <p:spPr>
          <a:xfrm>
            <a:off x="10699790" y="3038475"/>
            <a:ext cx="222647" cy="278368"/>
          </a:xfrm>
          <a:prstGeom prst="rect">
            <a:avLst/>
          </a:prstGeom>
          <a:noFill/>
          <a:ln/>
        </p:spPr>
        <p:txBody>
          <a:bodyPr wrap="none" lIns="0" tIns="0" rIns="0" bIns="0" rtlCol="0" anchor="t"/>
          <a:lstStyle/>
          <a:p>
            <a:pPr marL="0" indent="0" algn="l">
              <a:lnSpc>
                <a:spcPts val="1750"/>
              </a:lnSpc>
              <a:buNone/>
            </a:pPr>
            <a:r>
              <a:rPr lang="en-US" sz="1750" dirty="0">
                <a:solidFill>
                  <a:srgbClr val="383838"/>
                </a:solidFill>
                <a:latin typeface="PT Serif" pitchFamily="34" charset="0"/>
                <a:ea typeface="PT Serif" pitchFamily="34" charset="-122"/>
                <a:cs typeface="PT Serif" pitchFamily="34" charset="-120"/>
              </a:rPr>
              <a:t>1</a:t>
            </a:r>
            <a:endParaRPr lang="en-US" sz="1750" dirty="0"/>
          </a:p>
        </p:txBody>
      </p:sp>
      <p:sp>
        <p:nvSpPr>
          <p:cNvPr id="36" name="Text 10">
            <a:extLst>
              <a:ext uri="{FF2B5EF4-FFF2-40B4-BE49-F238E27FC236}">
                <a16:creationId xmlns:a16="http://schemas.microsoft.com/office/drawing/2014/main" id="{BD564A3A-A6A2-CC5A-1626-3E3096CEC3C8}"/>
              </a:ext>
            </a:extLst>
          </p:cNvPr>
          <p:cNvSpPr/>
          <p:nvPr/>
        </p:nvSpPr>
        <p:spPr>
          <a:xfrm>
            <a:off x="7667625" y="3548896"/>
            <a:ext cx="6287095" cy="712589"/>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Q-Q plots for most cities showed data points tracking along the red 1:1 line, indicating near-normality. This suggests that monthly averaging effectively smooths out daily temperature fluctuations, which are often non-Gaussian.</a:t>
            </a:r>
            <a:endParaRPr lang="en-US" sz="1150" dirty="0"/>
          </a:p>
        </p:txBody>
      </p:sp>
      <p:sp>
        <p:nvSpPr>
          <p:cNvPr id="37" name="Text 11">
            <a:extLst>
              <a:ext uri="{FF2B5EF4-FFF2-40B4-BE49-F238E27FC236}">
                <a16:creationId xmlns:a16="http://schemas.microsoft.com/office/drawing/2014/main" id="{FEE12E20-A7B9-B480-262D-060B6227D1AE}"/>
              </a:ext>
            </a:extLst>
          </p:cNvPr>
          <p:cNvSpPr/>
          <p:nvPr/>
        </p:nvSpPr>
        <p:spPr>
          <a:xfrm>
            <a:off x="7667625" y="4395073"/>
            <a:ext cx="6287095" cy="380047"/>
          </a:xfrm>
          <a:prstGeom prst="rect">
            <a:avLst/>
          </a:prstGeom>
          <a:noFill/>
          <a:ln/>
        </p:spPr>
        <p:txBody>
          <a:bodyPr wrap="square" lIns="0" tIns="0" rIns="0" bIns="0" rtlCol="0" anchor="t"/>
          <a:lstStyle/>
          <a:p>
            <a:pPr marL="0" indent="0" algn="l">
              <a:lnSpc>
                <a:spcPts val="1450"/>
              </a:lnSpc>
              <a:buNone/>
            </a:pPr>
            <a:r>
              <a:rPr lang="en-US" sz="900" dirty="0">
                <a:solidFill>
                  <a:srgbClr val="383838"/>
                </a:solidFill>
                <a:latin typeface="DM Sans" pitchFamily="34" charset="0"/>
                <a:ea typeface="DM Sans" pitchFamily="34" charset="-122"/>
                <a:cs typeface="DM Sans" pitchFamily="34" charset="-120"/>
              </a:rPr>
              <a:t>Chicago and Columbus showed slight deviations, likely due to the disproportionate statistical weight of extreme cold events.</a:t>
            </a:r>
            <a:endParaRPr lang="en-US" sz="900" dirty="0"/>
          </a:p>
        </p:txBody>
      </p:sp>
      <p:sp>
        <p:nvSpPr>
          <p:cNvPr id="38" name="Text 12">
            <a:extLst>
              <a:ext uri="{FF2B5EF4-FFF2-40B4-BE49-F238E27FC236}">
                <a16:creationId xmlns:a16="http://schemas.microsoft.com/office/drawing/2014/main" id="{33CEE0F5-59A6-9182-C2F4-5FFC33385785}"/>
              </a:ext>
            </a:extLst>
          </p:cNvPr>
          <p:cNvSpPr/>
          <p:nvPr/>
        </p:nvSpPr>
        <p:spPr>
          <a:xfrm>
            <a:off x="519589" y="5272683"/>
            <a:ext cx="1359122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The table below summarizes the Shapiro-Wilk test results for selected cities:</a:t>
            </a:r>
            <a:endParaRPr lang="en-US" sz="1150" dirty="0"/>
          </a:p>
        </p:txBody>
      </p:sp>
      <p:sp>
        <p:nvSpPr>
          <p:cNvPr id="39" name="Shape 13">
            <a:extLst>
              <a:ext uri="{FF2B5EF4-FFF2-40B4-BE49-F238E27FC236}">
                <a16:creationId xmlns:a16="http://schemas.microsoft.com/office/drawing/2014/main" id="{C7CE0F76-24E4-C957-8EC2-958726650E7D}"/>
              </a:ext>
            </a:extLst>
          </p:cNvPr>
          <p:cNvSpPr/>
          <p:nvPr/>
        </p:nvSpPr>
        <p:spPr>
          <a:xfrm>
            <a:off x="519589" y="5677138"/>
            <a:ext cx="13591223" cy="1738789"/>
          </a:xfrm>
          <a:prstGeom prst="roundRect">
            <a:avLst>
              <a:gd name="adj" fmla="val 1281"/>
            </a:avLst>
          </a:prstGeom>
          <a:noFill/>
          <a:ln w="7620">
            <a:solidFill>
              <a:srgbClr val="000000">
                <a:alpha val="8000"/>
              </a:srgbClr>
            </a:solidFill>
            <a:prstDash val="solid"/>
          </a:ln>
        </p:spPr>
        <p:txBody>
          <a:bodyPr/>
          <a:lstStyle/>
          <a:p>
            <a:endParaRPr lang="en-US"/>
          </a:p>
        </p:txBody>
      </p:sp>
      <p:sp>
        <p:nvSpPr>
          <p:cNvPr id="40" name="Shape 14">
            <a:extLst>
              <a:ext uri="{FF2B5EF4-FFF2-40B4-BE49-F238E27FC236}">
                <a16:creationId xmlns:a16="http://schemas.microsoft.com/office/drawing/2014/main" id="{27A8AE8B-12B5-AF87-C924-D1FE946AF2AC}"/>
              </a:ext>
            </a:extLst>
          </p:cNvPr>
          <p:cNvSpPr/>
          <p:nvPr/>
        </p:nvSpPr>
        <p:spPr>
          <a:xfrm>
            <a:off x="527209" y="5684758"/>
            <a:ext cx="13575983" cy="430887"/>
          </a:xfrm>
          <a:prstGeom prst="rect">
            <a:avLst/>
          </a:prstGeom>
          <a:solidFill>
            <a:srgbClr val="FFFFFF">
              <a:alpha val="4000"/>
            </a:srgbClr>
          </a:solidFill>
          <a:ln/>
        </p:spPr>
        <p:txBody>
          <a:bodyPr/>
          <a:lstStyle/>
          <a:p>
            <a:endParaRPr lang="en-US"/>
          </a:p>
        </p:txBody>
      </p:sp>
      <p:sp>
        <p:nvSpPr>
          <p:cNvPr id="41" name="Text 15">
            <a:extLst>
              <a:ext uri="{FF2B5EF4-FFF2-40B4-BE49-F238E27FC236}">
                <a16:creationId xmlns:a16="http://schemas.microsoft.com/office/drawing/2014/main" id="{F4B195BE-026C-08E0-E690-029E85506915}"/>
              </a:ext>
            </a:extLst>
          </p:cNvPr>
          <p:cNvSpPr/>
          <p:nvPr/>
        </p:nvSpPr>
        <p:spPr>
          <a:xfrm>
            <a:off x="675918" y="5781437"/>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City</a:t>
            </a:r>
            <a:endParaRPr lang="en-US" sz="1150" dirty="0"/>
          </a:p>
        </p:txBody>
      </p:sp>
      <p:sp>
        <p:nvSpPr>
          <p:cNvPr id="42" name="Text 16">
            <a:extLst>
              <a:ext uri="{FF2B5EF4-FFF2-40B4-BE49-F238E27FC236}">
                <a16:creationId xmlns:a16="http://schemas.microsoft.com/office/drawing/2014/main" id="{61863044-56CA-D922-4F8F-192656B23DCB}"/>
              </a:ext>
            </a:extLst>
          </p:cNvPr>
          <p:cNvSpPr/>
          <p:nvPr/>
        </p:nvSpPr>
        <p:spPr>
          <a:xfrm>
            <a:off x="5159693" y="5781437"/>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p (Shapiro-Wilk)</a:t>
            </a:r>
            <a:endParaRPr lang="en-US" sz="1150" dirty="0"/>
          </a:p>
        </p:txBody>
      </p:sp>
      <p:sp>
        <p:nvSpPr>
          <p:cNvPr id="43" name="Text 17">
            <a:extLst>
              <a:ext uri="{FF2B5EF4-FFF2-40B4-BE49-F238E27FC236}">
                <a16:creationId xmlns:a16="http://schemas.microsoft.com/office/drawing/2014/main" id="{72E8AB2F-9131-C93F-4195-70B456A9BF05}"/>
              </a:ext>
            </a:extLst>
          </p:cNvPr>
          <p:cNvSpPr/>
          <p:nvPr/>
        </p:nvSpPr>
        <p:spPr>
          <a:xfrm>
            <a:off x="9639657" y="5781437"/>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Result</a:t>
            </a:r>
            <a:endParaRPr lang="en-US" sz="1150" dirty="0"/>
          </a:p>
        </p:txBody>
      </p:sp>
      <p:sp>
        <p:nvSpPr>
          <p:cNvPr id="44" name="Shape 18">
            <a:extLst>
              <a:ext uri="{FF2B5EF4-FFF2-40B4-BE49-F238E27FC236}">
                <a16:creationId xmlns:a16="http://schemas.microsoft.com/office/drawing/2014/main" id="{78296CA6-F0AB-3845-DB2F-6F56CF052F56}"/>
              </a:ext>
            </a:extLst>
          </p:cNvPr>
          <p:cNvSpPr/>
          <p:nvPr/>
        </p:nvSpPr>
        <p:spPr>
          <a:xfrm>
            <a:off x="527209" y="6115645"/>
            <a:ext cx="13575983" cy="430887"/>
          </a:xfrm>
          <a:prstGeom prst="rect">
            <a:avLst/>
          </a:prstGeom>
          <a:solidFill>
            <a:srgbClr val="000000">
              <a:alpha val="4000"/>
            </a:srgbClr>
          </a:solidFill>
          <a:ln/>
        </p:spPr>
        <p:txBody>
          <a:bodyPr/>
          <a:lstStyle/>
          <a:p>
            <a:endParaRPr lang="en-US"/>
          </a:p>
        </p:txBody>
      </p:sp>
      <p:sp>
        <p:nvSpPr>
          <p:cNvPr id="45" name="Text 19">
            <a:extLst>
              <a:ext uri="{FF2B5EF4-FFF2-40B4-BE49-F238E27FC236}">
                <a16:creationId xmlns:a16="http://schemas.microsoft.com/office/drawing/2014/main" id="{C834596A-806C-2FFD-7D5B-873FB34FCE8B}"/>
              </a:ext>
            </a:extLst>
          </p:cNvPr>
          <p:cNvSpPr/>
          <p:nvPr/>
        </p:nvSpPr>
        <p:spPr>
          <a:xfrm>
            <a:off x="675918" y="6212324"/>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San Francisco</a:t>
            </a:r>
            <a:endParaRPr lang="en-US" sz="1150" dirty="0"/>
          </a:p>
        </p:txBody>
      </p:sp>
      <p:sp>
        <p:nvSpPr>
          <p:cNvPr id="46" name="Text 20">
            <a:extLst>
              <a:ext uri="{FF2B5EF4-FFF2-40B4-BE49-F238E27FC236}">
                <a16:creationId xmlns:a16="http://schemas.microsoft.com/office/drawing/2014/main" id="{3ADDA407-EB96-62AF-6FC3-A9808539FA6C}"/>
              </a:ext>
            </a:extLst>
          </p:cNvPr>
          <p:cNvSpPr/>
          <p:nvPr/>
        </p:nvSpPr>
        <p:spPr>
          <a:xfrm>
            <a:off x="5159693" y="6212324"/>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0.536</a:t>
            </a:r>
            <a:endParaRPr lang="en-US" sz="1150" dirty="0"/>
          </a:p>
        </p:txBody>
      </p:sp>
      <p:sp>
        <p:nvSpPr>
          <p:cNvPr id="47" name="Text 21">
            <a:extLst>
              <a:ext uri="{FF2B5EF4-FFF2-40B4-BE49-F238E27FC236}">
                <a16:creationId xmlns:a16="http://schemas.microsoft.com/office/drawing/2014/main" id="{B8CFD83C-44C9-8466-9AE3-9FD3965B3B1A}"/>
              </a:ext>
            </a:extLst>
          </p:cNvPr>
          <p:cNvSpPr/>
          <p:nvPr/>
        </p:nvSpPr>
        <p:spPr>
          <a:xfrm>
            <a:off x="9639657" y="6212324"/>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Normal</a:t>
            </a:r>
            <a:endParaRPr lang="en-US" sz="1150" dirty="0"/>
          </a:p>
        </p:txBody>
      </p:sp>
      <p:sp>
        <p:nvSpPr>
          <p:cNvPr id="48" name="Shape 22">
            <a:extLst>
              <a:ext uri="{FF2B5EF4-FFF2-40B4-BE49-F238E27FC236}">
                <a16:creationId xmlns:a16="http://schemas.microsoft.com/office/drawing/2014/main" id="{399EA2B7-02DA-BC32-9ABA-FA4EB3AF26D5}"/>
              </a:ext>
            </a:extLst>
          </p:cNvPr>
          <p:cNvSpPr/>
          <p:nvPr/>
        </p:nvSpPr>
        <p:spPr>
          <a:xfrm>
            <a:off x="527209" y="6546533"/>
            <a:ext cx="13575983" cy="430887"/>
          </a:xfrm>
          <a:prstGeom prst="rect">
            <a:avLst/>
          </a:prstGeom>
          <a:solidFill>
            <a:srgbClr val="FFFFFF">
              <a:alpha val="4000"/>
            </a:srgbClr>
          </a:solidFill>
          <a:ln/>
        </p:spPr>
        <p:txBody>
          <a:bodyPr/>
          <a:lstStyle/>
          <a:p>
            <a:endParaRPr lang="en-US"/>
          </a:p>
        </p:txBody>
      </p:sp>
      <p:sp>
        <p:nvSpPr>
          <p:cNvPr id="49" name="Text 23">
            <a:extLst>
              <a:ext uri="{FF2B5EF4-FFF2-40B4-BE49-F238E27FC236}">
                <a16:creationId xmlns:a16="http://schemas.microsoft.com/office/drawing/2014/main" id="{B6238E3E-9A2B-2255-B04E-B611715DD4F2}"/>
              </a:ext>
            </a:extLst>
          </p:cNvPr>
          <p:cNvSpPr/>
          <p:nvPr/>
        </p:nvSpPr>
        <p:spPr>
          <a:xfrm>
            <a:off x="675918" y="6643211"/>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Mumbai</a:t>
            </a:r>
            <a:endParaRPr lang="en-US" sz="1150" dirty="0"/>
          </a:p>
        </p:txBody>
      </p:sp>
      <p:sp>
        <p:nvSpPr>
          <p:cNvPr id="50" name="Text 24">
            <a:extLst>
              <a:ext uri="{FF2B5EF4-FFF2-40B4-BE49-F238E27FC236}">
                <a16:creationId xmlns:a16="http://schemas.microsoft.com/office/drawing/2014/main" id="{5D073C65-0B56-348A-05BF-CEF74807F353}"/>
              </a:ext>
            </a:extLst>
          </p:cNvPr>
          <p:cNvSpPr/>
          <p:nvPr/>
        </p:nvSpPr>
        <p:spPr>
          <a:xfrm>
            <a:off x="5159693" y="6643211"/>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0.565</a:t>
            </a:r>
            <a:endParaRPr lang="en-US" sz="1150" dirty="0"/>
          </a:p>
        </p:txBody>
      </p:sp>
      <p:sp>
        <p:nvSpPr>
          <p:cNvPr id="51" name="Text 25">
            <a:extLst>
              <a:ext uri="{FF2B5EF4-FFF2-40B4-BE49-F238E27FC236}">
                <a16:creationId xmlns:a16="http://schemas.microsoft.com/office/drawing/2014/main" id="{994C465E-8527-5C0B-CFE8-3BB38712C6C1}"/>
              </a:ext>
            </a:extLst>
          </p:cNvPr>
          <p:cNvSpPr/>
          <p:nvPr/>
        </p:nvSpPr>
        <p:spPr>
          <a:xfrm>
            <a:off x="9639657" y="6643211"/>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Normal</a:t>
            </a:r>
            <a:endParaRPr lang="en-US" sz="1150" dirty="0"/>
          </a:p>
        </p:txBody>
      </p:sp>
      <p:sp>
        <p:nvSpPr>
          <p:cNvPr id="52" name="Shape 26">
            <a:extLst>
              <a:ext uri="{FF2B5EF4-FFF2-40B4-BE49-F238E27FC236}">
                <a16:creationId xmlns:a16="http://schemas.microsoft.com/office/drawing/2014/main" id="{ECB477B8-1094-85B7-02F5-FE63675137D6}"/>
              </a:ext>
            </a:extLst>
          </p:cNvPr>
          <p:cNvSpPr/>
          <p:nvPr/>
        </p:nvSpPr>
        <p:spPr>
          <a:xfrm>
            <a:off x="527209" y="6977420"/>
            <a:ext cx="13575983" cy="430887"/>
          </a:xfrm>
          <a:prstGeom prst="rect">
            <a:avLst/>
          </a:prstGeom>
          <a:solidFill>
            <a:srgbClr val="000000">
              <a:alpha val="4000"/>
            </a:srgbClr>
          </a:solidFill>
          <a:ln/>
        </p:spPr>
        <p:txBody>
          <a:bodyPr/>
          <a:lstStyle/>
          <a:p>
            <a:endParaRPr lang="en-US"/>
          </a:p>
        </p:txBody>
      </p:sp>
      <p:sp>
        <p:nvSpPr>
          <p:cNvPr id="53" name="Text 27">
            <a:extLst>
              <a:ext uri="{FF2B5EF4-FFF2-40B4-BE49-F238E27FC236}">
                <a16:creationId xmlns:a16="http://schemas.microsoft.com/office/drawing/2014/main" id="{CB7632E0-5719-7DB1-5AE3-725C0BC72381}"/>
              </a:ext>
            </a:extLst>
          </p:cNvPr>
          <p:cNvSpPr/>
          <p:nvPr/>
        </p:nvSpPr>
        <p:spPr>
          <a:xfrm>
            <a:off x="675918" y="7074098"/>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Chicago</a:t>
            </a:r>
            <a:endParaRPr lang="en-US" sz="1150" dirty="0"/>
          </a:p>
        </p:txBody>
      </p:sp>
      <p:sp>
        <p:nvSpPr>
          <p:cNvPr id="54" name="Text 28">
            <a:extLst>
              <a:ext uri="{FF2B5EF4-FFF2-40B4-BE49-F238E27FC236}">
                <a16:creationId xmlns:a16="http://schemas.microsoft.com/office/drawing/2014/main" id="{BA1276AA-ED63-2B03-BD6E-19550DD8CD8C}"/>
              </a:ext>
            </a:extLst>
          </p:cNvPr>
          <p:cNvSpPr/>
          <p:nvPr/>
        </p:nvSpPr>
        <p:spPr>
          <a:xfrm>
            <a:off x="5159693" y="7074098"/>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0.002</a:t>
            </a:r>
            <a:endParaRPr lang="en-US" sz="1150" dirty="0"/>
          </a:p>
        </p:txBody>
      </p:sp>
      <p:sp>
        <p:nvSpPr>
          <p:cNvPr id="55" name="Text 29">
            <a:extLst>
              <a:ext uri="{FF2B5EF4-FFF2-40B4-BE49-F238E27FC236}">
                <a16:creationId xmlns:a16="http://schemas.microsoft.com/office/drawing/2014/main" id="{5D542D3B-E8A6-6AF7-1367-BE54A00BCD09}"/>
              </a:ext>
            </a:extLst>
          </p:cNvPr>
          <p:cNvSpPr/>
          <p:nvPr/>
        </p:nvSpPr>
        <p:spPr>
          <a:xfrm>
            <a:off x="9639657" y="7074098"/>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Slight Deviation</a:t>
            </a:r>
            <a:endParaRPr lang="en-US" sz="1150" dirty="0"/>
          </a:p>
        </p:txBody>
      </p:sp>
      <p:sp>
        <p:nvSpPr>
          <p:cNvPr id="57" name="Rectangle 56">
            <a:extLst>
              <a:ext uri="{FF2B5EF4-FFF2-40B4-BE49-F238E27FC236}">
                <a16:creationId xmlns:a16="http://schemas.microsoft.com/office/drawing/2014/main" id="{47E71699-E623-EA66-F3C0-81F4AFA57CB0}"/>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719495"/>
            <a:ext cx="13042821" cy="5706189"/>
          </a:xfrm>
          <a:prstGeom prst="rect">
            <a:avLst/>
          </a:prstGeom>
        </p:spPr>
      </p:pic>
      <p:sp>
        <p:nvSpPr>
          <p:cNvPr id="3" name="Text 0"/>
          <p:cNvSpPr/>
          <p:nvPr/>
        </p:nvSpPr>
        <p:spPr>
          <a:xfrm>
            <a:off x="793790" y="6765846"/>
            <a:ext cx="5954197" cy="744260"/>
          </a:xfrm>
          <a:prstGeom prst="rect">
            <a:avLst/>
          </a:prstGeom>
          <a:noFill/>
          <a:ln/>
        </p:spPr>
        <p:txBody>
          <a:bodyPr wrap="none" lIns="0" tIns="0" rIns="0" bIns="0" rtlCol="0" anchor="t"/>
          <a:lstStyle/>
          <a:p>
            <a:pPr marL="0" indent="0" algn="l">
              <a:lnSpc>
                <a:spcPts val="5850"/>
              </a:lnSpc>
              <a:buNone/>
            </a:pPr>
            <a:endParaRPr lang="en-US" sz="4650" dirty="0"/>
          </a:p>
        </p:txBody>
      </p:sp>
      <p:sp>
        <p:nvSpPr>
          <p:cNvPr id="4" name="Text 30">
            <a:extLst>
              <a:ext uri="{FF2B5EF4-FFF2-40B4-BE49-F238E27FC236}">
                <a16:creationId xmlns:a16="http://schemas.microsoft.com/office/drawing/2014/main" id="{C2F70066-830B-F106-51A6-5B2245C47FCC}"/>
              </a:ext>
            </a:extLst>
          </p:cNvPr>
          <p:cNvSpPr/>
          <p:nvPr/>
        </p:nvSpPr>
        <p:spPr>
          <a:xfrm>
            <a:off x="519588" y="7272575"/>
            <a:ext cx="13591223" cy="237530"/>
          </a:xfrm>
          <a:prstGeom prst="rect">
            <a:avLst/>
          </a:prstGeom>
          <a:noFill/>
          <a:ln/>
        </p:spPr>
        <p:txBody>
          <a:bodyPr wrap="none" lIns="0" tIns="0" rIns="0" bIns="0" rtlCol="0" anchor="t"/>
          <a:lstStyle/>
          <a:p>
            <a:pPr marL="0" indent="0" algn="l">
              <a:lnSpc>
                <a:spcPts val="1850"/>
              </a:lnSpc>
              <a:buNone/>
            </a:pPr>
            <a:r>
              <a:rPr lang="en-US" sz="1150" b="1" dirty="0">
                <a:solidFill>
                  <a:srgbClr val="383838"/>
                </a:solidFill>
                <a:latin typeface="DM Sans" pitchFamily="34" charset="0"/>
                <a:ea typeface="DM Sans" pitchFamily="34" charset="-122"/>
                <a:cs typeface="DM Sans" pitchFamily="34" charset="-120"/>
              </a:rPr>
              <a:t>Conclusion:</a:t>
            </a:r>
            <a:r>
              <a:rPr lang="en-US" sz="1150" dirty="0">
                <a:solidFill>
                  <a:srgbClr val="383838"/>
                </a:solidFill>
                <a:latin typeface="DM Sans" pitchFamily="34" charset="0"/>
                <a:ea typeface="DM Sans" pitchFamily="34" charset="-122"/>
                <a:cs typeface="DM Sans" pitchFamily="34" charset="-120"/>
              </a:rPr>
              <a:t>  </a:t>
            </a:r>
            <a:r>
              <a:rPr lang="en-US" sz="1150" dirty="0" err="1">
                <a:solidFill>
                  <a:srgbClr val="000000"/>
                </a:solidFill>
                <a:latin typeface="DM Sans" pitchFamily="34" charset="0"/>
                <a:ea typeface="DM Sans" pitchFamily="34" charset="-122"/>
                <a:cs typeface="DM Sans" pitchFamily="34" charset="-120"/>
              </a:rPr>
              <a:t>Disaproved</a:t>
            </a:r>
            <a:r>
              <a:rPr lang="en-US" sz="1150" dirty="0">
                <a:solidFill>
                  <a:srgbClr val="383838"/>
                </a:solidFill>
                <a:latin typeface="DM Sans" pitchFamily="34" charset="0"/>
                <a:ea typeface="DM Sans" pitchFamily="34" charset="-122"/>
                <a:cs typeface="DM Sans" pitchFamily="34" charset="-120"/>
              </a:rPr>
              <a:t>. Monthly temperature data is not normally distributed.</a:t>
            </a:r>
            <a:endParaRPr lang="en-US" sz="1150" dirty="0"/>
          </a:p>
        </p:txBody>
      </p:sp>
      <p:sp>
        <p:nvSpPr>
          <p:cNvPr id="5" name="Rectangle 4">
            <a:extLst>
              <a:ext uri="{FF2B5EF4-FFF2-40B4-BE49-F238E27FC236}">
                <a16:creationId xmlns:a16="http://schemas.microsoft.com/office/drawing/2014/main" id="{122A9EEB-9E1F-3947-7E01-CAF8788FB128}"/>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AA4316-B3CD-2CB9-D097-EE7BFE99CA9F}"/>
              </a:ext>
            </a:extLst>
          </p:cNvPr>
          <p:cNvSpPr/>
          <p:nvPr/>
        </p:nvSpPr>
        <p:spPr>
          <a:xfrm>
            <a:off x="12954000" y="79248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19" name="Text 0">
            <a:extLst>
              <a:ext uri="{FF2B5EF4-FFF2-40B4-BE49-F238E27FC236}">
                <a16:creationId xmlns:a16="http://schemas.microsoft.com/office/drawing/2014/main" id="{17107A6F-4479-BEAB-189F-2CDB67DD8A4D}"/>
              </a:ext>
            </a:extLst>
          </p:cNvPr>
          <p:cNvSpPr/>
          <p:nvPr/>
        </p:nvSpPr>
        <p:spPr>
          <a:xfrm>
            <a:off x="564356" y="443389"/>
            <a:ext cx="3760470" cy="264557"/>
          </a:xfrm>
          <a:prstGeom prst="rect">
            <a:avLst/>
          </a:prstGeom>
          <a:noFill/>
          <a:ln/>
        </p:spPr>
        <p:txBody>
          <a:bodyPr wrap="none" lIns="0" tIns="0" rIns="0" bIns="0" rtlCol="0" anchor="t"/>
          <a:lstStyle/>
          <a:p>
            <a:pPr marL="0" indent="0" algn="l">
              <a:lnSpc>
                <a:spcPts val="2050"/>
              </a:lnSpc>
              <a:buNone/>
            </a:pPr>
            <a:r>
              <a:rPr lang="en-US" sz="1650" dirty="0">
                <a:solidFill>
                  <a:srgbClr val="E04F00"/>
                </a:solidFill>
                <a:latin typeface="PT Serif" pitchFamily="34" charset="0"/>
                <a:ea typeface="PT Serif" pitchFamily="34" charset="-122"/>
                <a:cs typeface="PT Serif" pitchFamily="34" charset="-120"/>
              </a:rPr>
              <a:t>Hypothesis 6 (H6)</a:t>
            </a:r>
            <a:r>
              <a:rPr lang="en-US" sz="1650" dirty="0">
                <a:solidFill>
                  <a:srgbClr val="020202"/>
                </a:solidFill>
                <a:latin typeface="PT Serif" pitchFamily="34" charset="0"/>
                <a:ea typeface="PT Serif" pitchFamily="34" charset="-122"/>
                <a:cs typeface="PT Serif" pitchFamily="34" charset="-120"/>
              </a:rPr>
              <a:t>: Convective Feedback</a:t>
            </a:r>
            <a:endParaRPr lang="en-US" sz="1650" dirty="0"/>
          </a:p>
        </p:txBody>
      </p:sp>
      <p:sp>
        <p:nvSpPr>
          <p:cNvPr id="20" name="Text 1">
            <a:extLst>
              <a:ext uri="{FF2B5EF4-FFF2-40B4-BE49-F238E27FC236}">
                <a16:creationId xmlns:a16="http://schemas.microsoft.com/office/drawing/2014/main" id="{5D765F5A-A811-03A2-A273-D4AA46DD9293}"/>
              </a:ext>
            </a:extLst>
          </p:cNvPr>
          <p:cNvSpPr/>
          <p:nvPr/>
        </p:nvSpPr>
        <p:spPr>
          <a:xfrm>
            <a:off x="564356" y="869156"/>
            <a:ext cx="12203549" cy="730091"/>
          </a:xfrm>
          <a:prstGeom prst="rect">
            <a:avLst/>
          </a:prstGeom>
          <a:noFill/>
          <a:ln/>
        </p:spPr>
        <p:txBody>
          <a:bodyPr wrap="none" lIns="0" tIns="0" rIns="0" bIns="0" rtlCol="0" anchor="t"/>
          <a:lstStyle/>
          <a:p>
            <a:pPr marL="0" indent="0" algn="l">
              <a:lnSpc>
                <a:spcPts val="5700"/>
              </a:lnSpc>
              <a:buNone/>
            </a:pPr>
            <a:r>
              <a:rPr lang="en-US" sz="4550" dirty="0">
                <a:solidFill>
                  <a:srgbClr val="020202"/>
                </a:solidFill>
                <a:latin typeface="PT Serif" pitchFamily="34" charset="0"/>
                <a:ea typeface="PT Serif" pitchFamily="34" charset="-122"/>
                <a:cs typeface="PT Serif" pitchFamily="34" charset="-120"/>
              </a:rPr>
              <a:t>Do Higher Temperatures Reduce Precipitation?</a:t>
            </a:r>
            <a:endParaRPr lang="en-US" sz="4550" dirty="0"/>
          </a:p>
        </p:txBody>
      </p:sp>
      <p:sp>
        <p:nvSpPr>
          <p:cNvPr id="21" name="Text 2">
            <a:extLst>
              <a:ext uri="{FF2B5EF4-FFF2-40B4-BE49-F238E27FC236}">
                <a16:creationId xmlns:a16="http://schemas.microsoft.com/office/drawing/2014/main" id="{4A940F9D-66F9-BDB7-C7E3-5C47A66B171A}"/>
              </a:ext>
            </a:extLst>
          </p:cNvPr>
          <p:cNvSpPr/>
          <p:nvPr/>
        </p:nvSpPr>
        <p:spPr>
          <a:xfrm>
            <a:off x="564356" y="1841063"/>
            <a:ext cx="13501688" cy="257889"/>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DM Sans" pitchFamily="34" charset="0"/>
                <a:ea typeface="DM Sans" pitchFamily="34" charset="-122"/>
                <a:cs typeface="DM Sans" pitchFamily="34" charset="-120"/>
              </a:rPr>
              <a:t>Hypothesis: Higher than normal temperature anomalies coincide with reduced precipitation (e.g., due to atmospheric </a:t>
            </a:r>
          </a:p>
          <a:p>
            <a:pPr marL="0" indent="0" algn="l">
              <a:lnSpc>
                <a:spcPts val="2000"/>
              </a:lnSpc>
              <a:buNone/>
            </a:pPr>
            <a:r>
              <a:rPr lang="en-US" sz="2000" dirty="0">
                <a:solidFill>
                  <a:srgbClr val="383838"/>
                </a:solidFill>
                <a:latin typeface="DM Sans" pitchFamily="34" charset="0"/>
                <a:ea typeface="DM Sans" pitchFamily="34" charset="-122"/>
                <a:cs typeface="DM Sans" pitchFamily="34" charset="-120"/>
              </a:rPr>
              <a:t>stabilization or drought conditions).</a:t>
            </a:r>
            <a:endParaRPr lang="en-US" sz="2000" dirty="0"/>
          </a:p>
        </p:txBody>
      </p:sp>
      <p:sp>
        <p:nvSpPr>
          <p:cNvPr id="22" name="Shape 3">
            <a:extLst>
              <a:ext uri="{FF2B5EF4-FFF2-40B4-BE49-F238E27FC236}">
                <a16:creationId xmlns:a16="http://schemas.microsoft.com/office/drawing/2014/main" id="{66AD739E-E02C-C799-AD20-F1FA97A573CE}"/>
              </a:ext>
            </a:extLst>
          </p:cNvPr>
          <p:cNvSpPr/>
          <p:nvPr/>
        </p:nvSpPr>
        <p:spPr>
          <a:xfrm>
            <a:off x="564356" y="2461617"/>
            <a:ext cx="6554153" cy="1625560"/>
          </a:xfrm>
          <a:prstGeom prst="roundRect">
            <a:avLst>
              <a:gd name="adj" fmla="val 1488"/>
            </a:avLst>
          </a:prstGeom>
          <a:solidFill>
            <a:srgbClr val="FFFFFF"/>
          </a:solidFill>
          <a:ln w="22860">
            <a:solidFill>
              <a:srgbClr val="D8D4D4"/>
            </a:solidFill>
            <a:prstDash val="solid"/>
          </a:ln>
        </p:spPr>
        <p:txBody>
          <a:bodyPr/>
          <a:lstStyle/>
          <a:p>
            <a:endParaRPr lang="en-US"/>
          </a:p>
        </p:txBody>
      </p:sp>
      <p:sp>
        <p:nvSpPr>
          <p:cNvPr id="23" name="Shape 4">
            <a:extLst>
              <a:ext uri="{FF2B5EF4-FFF2-40B4-BE49-F238E27FC236}">
                <a16:creationId xmlns:a16="http://schemas.microsoft.com/office/drawing/2014/main" id="{A632F77E-B294-C34A-455A-D3772DAED542}"/>
              </a:ext>
            </a:extLst>
          </p:cNvPr>
          <p:cNvSpPr/>
          <p:nvPr/>
        </p:nvSpPr>
        <p:spPr>
          <a:xfrm>
            <a:off x="587216" y="2484477"/>
            <a:ext cx="6508433" cy="483751"/>
          </a:xfrm>
          <a:prstGeom prst="rect">
            <a:avLst/>
          </a:prstGeom>
          <a:solidFill>
            <a:srgbClr val="F2EEEE"/>
          </a:solidFill>
          <a:ln/>
        </p:spPr>
        <p:txBody>
          <a:bodyPr/>
          <a:lstStyle/>
          <a:p>
            <a:endParaRPr lang="en-US"/>
          </a:p>
        </p:txBody>
      </p:sp>
      <p:sp>
        <p:nvSpPr>
          <p:cNvPr id="24" name="Text 5">
            <a:extLst>
              <a:ext uri="{FF2B5EF4-FFF2-40B4-BE49-F238E27FC236}">
                <a16:creationId xmlns:a16="http://schemas.microsoft.com/office/drawing/2014/main" id="{2818F1D5-0F2F-A62B-5028-3976AB2E7222}"/>
              </a:ext>
            </a:extLst>
          </p:cNvPr>
          <p:cNvSpPr/>
          <p:nvPr/>
        </p:nvSpPr>
        <p:spPr>
          <a:xfrm>
            <a:off x="3720465" y="2575203"/>
            <a:ext cx="241816" cy="302300"/>
          </a:xfrm>
          <a:prstGeom prst="rect">
            <a:avLst/>
          </a:prstGeom>
          <a:noFill/>
          <a:ln/>
        </p:spPr>
        <p:txBody>
          <a:bodyPr wrap="none" lIns="0" tIns="0" rIns="0" bIns="0" rtlCol="0" anchor="t"/>
          <a:lstStyle/>
          <a:p>
            <a:pPr marL="0" indent="0" algn="l">
              <a:lnSpc>
                <a:spcPts val="1900"/>
              </a:lnSpc>
              <a:buNone/>
            </a:pPr>
            <a:r>
              <a:rPr lang="en-US" sz="1900" dirty="0">
                <a:solidFill>
                  <a:srgbClr val="383838"/>
                </a:solidFill>
                <a:latin typeface="PT Serif" pitchFamily="34" charset="0"/>
                <a:ea typeface="PT Serif" pitchFamily="34" charset="-122"/>
                <a:cs typeface="PT Serif" pitchFamily="34" charset="-120"/>
              </a:rPr>
              <a:t>1</a:t>
            </a:r>
            <a:endParaRPr lang="en-US" sz="1900" dirty="0"/>
          </a:p>
        </p:txBody>
      </p:sp>
      <p:sp>
        <p:nvSpPr>
          <p:cNvPr id="25" name="Text 6">
            <a:extLst>
              <a:ext uri="{FF2B5EF4-FFF2-40B4-BE49-F238E27FC236}">
                <a16:creationId xmlns:a16="http://schemas.microsoft.com/office/drawing/2014/main" id="{76C2B11F-66A5-A50A-89C8-90AF7600D9ED}"/>
              </a:ext>
            </a:extLst>
          </p:cNvPr>
          <p:cNvSpPr/>
          <p:nvPr/>
        </p:nvSpPr>
        <p:spPr>
          <a:xfrm>
            <a:off x="748427" y="3129439"/>
            <a:ext cx="6186011" cy="773668"/>
          </a:xfrm>
          <a:prstGeom prst="rect">
            <a:avLst/>
          </a:prstGeom>
          <a:noFill/>
          <a:ln/>
        </p:spPr>
        <p:txBody>
          <a:bodyPr wrap="squar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We analyzed scatter plots comparing temperature and precipitation anomalies. Pearson correlation coefficients (r) were calculated for various cities, and a global Sign Test (p = 0.109) was performed to assess consistency across regions.</a:t>
            </a:r>
            <a:endParaRPr lang="en-US" sz="1250" dirty="0"/>
          </a:p>
        </p:txBody>
      </p:sp>
      <p:sp>
        <p:nvSpPr>
          <p:cNvPr id="26" name="Shape 7">
            <a:extLst>
              <a:ext uri="{FF2B5EF4-FFF2-40B4-BE49-F238E27FC236}">
                <a16:creationId xmlns:a16="http://schemas.microsoft.com/office/drawing/2014/main" id="{36A7943C-5664-6E0A-7B2C-50AA5E052CE4}"/>
              </a:ext>
            </a:extLst>
          </p:cNvPr>
          <p:cNvSpPr/>
          <p:nvPr/>
        </p:nvSpPr>
        <p:spPr>
          <a:xfrm>
            <a:off x="7519511" y="2461617"/>
            <a:ext cx="6554153" cy="2197775"/>
          </a:xfrm>
          <a:prstGeom prst="roundRect">
            <a:avLst>
              <a:gd name="adj" fmla="val 1101"/>
            </a:avLst>
          </a:prstGeom>
          <a:solidFill>
            <a:srgbClr val="FFFFFF"/>
          </a:solidFill>
          <a:ln w="22860">
            <a:solidFill>
              <a:srgbClr val="D8D4D4"/>
            </a:solidFill>
            <a:prstDash val="solid"/>
          </a:ln>
        </p:spPr>
        <p:txBody>
          <a:bodyPr/>
          <a:lstStyle/>
          <a:p>
            <a:endParaRPr lang="en-US"/>
          </a:p>
        </p:txBody>
      </p:sp>
      <p:sp>
        <p:nvSpPr>
          <p:cNvPr id="27" name="Shape 8">
            <a:extLst>
              <a:ext uri="{FF2B5EF4-FFF2-40B4-BE49-F238E27FC236}">
                <a16:creationId xmlns:a16="http://schemas.microsoft.com/office/drawing/2014/main" id="{1DE40907-AAD4-B7EF-8F68-68FA796F96F5}"/>
              </a:ext>
            </a:extLst>
          </p:cNvPr>
          <p:cNvSpPr/>
          <p:nvPr/>
        </p:nvSpPr>
        <p:spPr>
          <a:xfrm>
            <a:off x="7542371" y="2484477"/>
            <a:ext cx="6508433" cy="483751"/>
          </a:xfrm>
          <a:prstGeom prst="rect">
            <a:avLst/>
          </a:prstGeom>
          <a:solidFill>
            <a:srgbClr val="F2EEEE"/>
          </a:solidFill>
          <a:ln/>
        </p:spPr>
        <p:txBody>
          <a:bodyPr/>
          <a:lstStyle/>
          <a:p>
            <a:endParaRPr lang="en-US"/>
          </a:p>
        </p:txBody>
      </p:sp>
      <p:sp>
        <p:nvSpPr>
          <p:cNvPr id="28" name="Text 9">
            <a:extLst>
              <a:ext uri="{FF2B5EF4-FFF2-40B4-BE49-F238E27FC236}">
                <a16:creationId xmlns:a16="http://schemas.microsoft.com/office/drawing/2014/main" id="{D6A2CF6A-7678-989E-CF6B-727226639960}"/>
              </a:ext>
            </a:extLst>
          </p:cNvPr>
          <p:cNvSpPr/>
          <p:nvPr/>
        </p:nvSpPr>
        <p:spPr>
          <a:xfrm>
            <a:off x="10675620" y="2575203"/>
            <a:ext cx="241816" cy="302300"/>
          </a:xfrm>
          <a:prstGeom prst="rect">
            <a:avLst/>
          </a:prstGeom>
          <a:noFill/>
          <a:ln/>
        </p:spPr>
        <p:txBody>
          <a:bodyPr wrap="none" lIns="0" tIns="0" rIns="0" bIns="0" rtlCol="0" anchor="t"/>
          <a:lstStyle/>
          <a:p>
            <a:pPr marL="0" indent="0" algn="l">
              <a:lnSpc>
                <a:spcPts val="1900"/>
              </a:lnSpc>
              <a:buNone/>
            </a:pPr>
            <a:r>
              <a:rPr lang="en-US" sz="1900" dirty="0">
                <a:solidFill>
                  <a:srgbClr val="383838"/>
                </a:solidFill>
                <a:latin typeface="PT Serif" pitchFamily="34" charset="0"/>
                <a:ea typeface="PT Serif" pitchFamily="34" charset="-122"/>
                <a:cs typeface="PT Serif" pitchFamily="34" charset="-120"/>
              </a:rPr>
              <a:t>1</a:t>
            </a:r>
            <a:endParaRPr lang="en-US" sz="1900" dirty="0"/>
          </a:p>
        </p:txBody>
      </p:sp>
      <p:sp>
        <p:nvSpPr>
          <p:cNvPr id="29" name="Text 10">
            <a:extLst>
              <a:ext uri="{FF2B5EF4-FFF2-40B4-BE49-F238E27FC236}">
                <a16:creationId xmlns:a16="http://schemas.microsoft.com/office/drawing/2014/main" id="{DACB9643-79F7-25A3-C132-F8A03516EB96}"/>
              </a:ext>
            </a:extLst>
          </p:cNvPr>
          <p:cNvSpPr/>
          <p:nvPr/>
        </p:nvSpPr>
        <p:spPr>
          <a:xfrm>
            <a:off x="7703582" y="3129439"/>
            <a:ext cx="6186011" cy="515779"/>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383838"/>
                </a:solidFill>
                <a:latin typeface="DM Sans" pitchFamily="34" charset="0"/>
                <a:ea typeface="DM Sans" pitchFamily="34" charset="-122"/>
                <a:cs typeface="DM Sans" pitchFamily="34" charset="-120"/>
              </a:rPr>
              <a:t>Regional Support:</a:t>
            </a:r>
            <a:r>
              <a:rPr lang="en-US" sz="1250" dirty="0">
                <a:solidFill>
                  <a:srgbClr val="383838"/>
                </a:solidFill>
                <a:latin typeface="DM Sans" pitchFamily="34" charset="0"/>
                <a:ea typeface="DM Sans" pitchFamily="34" charset="-122"/>
                <a:cs typeface="DM Sans" pitchFamily="34" charset="-120"/>
              </a:rPr>
              <a:t> New Delhi &amp; Mumbai showed strong negative correlations (r: -0.38, -0.23), indicating warmer months often correspond to drier months.</a:t>
            </a:r>
            <a:endParaRPr lang="en-US" sz="1250" dirty="0"/>
          </a:p>
        </p:txBody>
      </p:sp>
      <p:sp>
        <p:nvSpPr>
          <p:cNvPr id="30" name="Text 11">
            <a:extLst>
              <a:ext uri="{FF2B5EF4-FFF2-40B4-BE49-F238E27FC236}">
                <a16:creationId xmlns:a16="http://schemas.microsoft.com/office/drawing/2014/main" id="{DBAD828C-D3D8-B948-DE98-6FC1C24D9F75}"/>
              </a:ext>
            </a:extLst>
          </p:cNvPr>
          <p:cNvSpPr/>
          <p:nvPr/>
        </p:nvSpPr>
        <p:spPr>
          <a:xfrm>
            <a:off x="7703582" y="3701653"/>
            <a:ext cx="6186011" cy="773668"/>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383838"/>
                </a:solidFill>
                <a:latin typeface="DM Sans" pitchFamily="34" charset="0"/>
                <a:ea typeface="DM Sans" pitchFamily="34" charset="-122"/>
                <a:cs typeface="DM Sans" pitchFamily="34" charset="-120"/>
              </a:rPr>
              <a:t>Global Inconsistency:</a:t>
            </a:r>
            <a:r>
              <a:rPr lang="en-US" sz="1250" dirty="0">
                <a:solidFill>
                  <a:srgbClr val="383838"/>
                </a:solidFill>
                <a:latin typeface="DM Sans" pitchFamily="34" charset="0"/>
                <a:ea typeface="DM Sans" pitchFamily="34" charset="-122"/>
                <a:cs typeface="DM Sans" pitchFamily="34" charset="-120"/>
              </a:rPr>
              <a:t> Temperate cities (e.g., Chicago, San Francisco) had near-zero correlations, suggesting no statistically significant link. The global Sign Test confirmed the trend is not globally consistent.</a:t>
            </a:r>
            <a:endParaRPr lang="en-US" sz="1250" dirty="0"/>
          </a:p>
        </p:txBody>
      </p:sp>
      <p:sp>
        <p:nvSpPr>
          <p:cNvPr id="31" name="Text 12">
            <a:extLst>
              <a:ext uri="{FF2B5EF4-FFF2-40B4-BE49-F238E27FC236}">
                <a16:creationId xmlns:a16="http://schemas.microsoft.com/office/drawing/2014/main" id="{13AB09E5-922E-8B0C-5053-45F17BB95D9E}"/>
              </a:ext>
            </a:extLst>
          </p:cNvPr>
          <p:cNvSpPr/>
          <p:nvPr/>
        </p:nvSpPr>
        <p:spPr>
          <a:xfrm>
            <a:off x="564356" y="5022056"/>
            <a:ext cx="13501688"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Here's a summary of the key results:</a:t>
            </a:r>
            <a:endParaRPr lang="en-US" sz="1250" dirty="0"/>
          </a:p>
        </p:txBody>
      </p:sp>
      <p:sp>
        <p:nvSpPr>
          <p:cNvPr id="32" name="Shape 13">
            <a:extLst>
              <a:ext uri="{FF2B5EF4-FFF2-40B4-BE49-F238E27FC236}">
                <a16:creationId xmlns:a16="http://schemas.microsoft.com/office/drawing/2014/main" id="{A59CE62D-54E4-037C-BF06-F440E15BC0A4}"/>
              </a:ext>
            </a:extLst>
          </p:cNvPr>
          <p:cNvSpPr/>
          <p:nvPr/>
        </p:nvSpPr>
        <p:spPr>
          <a:xfrm>
            <a:off x="564356" y="5461278"/>
            <a:ext cx="13501688" cy="1881188"/>
          </a:xfrm>
          <a:prstGeom prst="roundRect">
            <a:avLst>
              <a:gd name="adj" fmla="val 1286"/>
            </a:avLst>
          </a:prstGeom>
          <a:noFill/>
          <a:ln w="7620">
            <a:solidFill>
              <a:srgbClr val="000000">
                <a:alpha val="8000"/>
              </a:srgbClr>
            </a:solidFill>
            <a:prstDash val="solid"/>
          </a:ln>
        </p:spPr>
        <p:txBody>
          <a:bodyPr/>
          <a:lstStyle/>
          <a:p>
            <a:endParaRPr lang="en-US"/>
          </a:p>
        </p:txBody>
      </p:sp>
      <p:sp>
        <p:nvSpPr>
          <p:cNvPr id="33" name="Shape 14">
            <a:extLst>
              <a:ext uri="{FF2B5EF4-FFF2-40B4-BE49-F238E27FC236}">
                <a16:creationId xmlns:a16="http://schemas.microsoft.com/office/drawing/2014/main" id="{AF84B214-6D94-45EA-50E5-F771C34E0D4A}"/>
              </a:ext>
            </a:extLst>
          </p:cNvPr>
          <p:cNvSpPr/>
          <p:nvPr/>
        </p:nvSpPr>
        <p:spPr>
          <a:xfrm>
            <a:off x="571976" y="5468898"/>
            <a:ext cx="13486448" cy="466487"/>
          </a:xfrm>
          <a:prstGeom prst="rect">
            <a:avLst/>
          </a:prstGeom>
          <a:solidFill>
            <a:srgbClr val="FFFFFF">
              <a:alpha val="4000"/>
            </a:srgbClr>
          </a:solidFill>
          <a:ln/>
        </p:spPr>
        <p:txBody>
          <a:bodyPr/>
          <a:lstStyle/>
          <a:p>
            <a:endParaRPr lang="en-US"/>
          </a:p>
        </p:txBody>
      </p:sp>
      <p:sp>
        <p:nvSpPr>
          <p:cNvPr id="34" name="Text 15">
            <a:extLst>
              <a:ext uri="{FF2B5EF4-FFF2-40B4-BE49-F238E27FC236}">
                <a16:creationId xmlns:a16="http://schemas.microsoft.com/office/drawing/2014/main" id="{AB9FD59A-1E35-7344-F65C-480F302409D1}"/>
              </a:ext>
            </a:extLst>
          </p:cNvPr>
          <p:cNvSpPr/>
          <p:nvPr/>
        </p:nvSpPr>
        <p:spPr>
          <a:xfrm>
            <a:off x="733187" y="557319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New Delhi Correlation (r)</a:t>
            </a:r>
            <a:endParaRPr lang="en-US" sz="1250" dirty="0"/>
          </a:p>
        </p:txBody>
      </p:sp>
      <p:sp>
        <p:nvSpPr>
          <p:cNvPr id="35" name="Text 16">
            <a:extLst>
              <a:ext uri="{FF2B5EF4-FFF2-40B4-BE49-F238E27FC236}">
                <a16:creationId xmlns:a16="http://schemas.microsoft.com/office/drawing/2014/main" id="{481CD471-1E78-3B03-96AA-999031563C95}"/>
              </a:ext>
            </a:extLst>
          </p:cNvPr>
          <p:cNvSpPr/>
          <p:nvPr/>
        </p:nvSpPr>
        <p:spPr>
          <a:xfrm>
            <a:off x="7480221" y="557319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-0.38</a:t>
            </a:r>
            <a:endParaRPr lang="en-US" sz="1250" dirty="0"/>
          </a:p>
        </p:txBody>
      </p:sp>
      <p:sp>
        <p:nvSpPr>
          <p:cNvPr id="36" name="Shape 17">
            <a:extLst>
              <a:ext uri="{FF2B5EF4-FFF2-40B4-BE49-F238E27FC236}">
                <a16:creationId xmlns:a16="http://schemas.microsoft.com/office/drawing/2014/main" id="{D6F947DA-ED64-5EA8-92C4-4078F17A7F4E}"/>
              </a:ext>
            </a:extLst>
          </p:cNvPr>
          <p:cNvSpPr/>
          <p:nvPr/>
        </p:nvSpPr>
        <p:spPr>
          <a:xfrm>
            <a:off x="571976" y="5935385"/>
            <a:ext cx="13486448" cy="466487"/>
          </a:xfrm>
          <a:prstGeom prst="rect">
            <a:avLst/>
          </a:prstGeom>
          <a:solidFill>
            <a:srgbClr val="000000">
              <a:alpha val="4000"/>
            </a:srgbClr>
          </a:solidFill>
          <a:ln/>
        </p:spPr>
        <p:txBody>
          <a:bodyPr/>
          <a:lstStyle/>
          <a:p>
            <a:endParaRPr lang="en-US"/>
          </a:p>
        </p:txBody>
      </p:sp>
      <p:sp>
        <p:nvSpPr>
          <p:cNvPr id="37" name="Text 18">
            <a:extLst>
              <a:ext uri="{FF2B5EF4-FFF2-40B4-BE49-F238E27FC236}">
                <a16:creationId xmlns:a16="http://schemas.microsoft.com/office/drawing/2014/main" id="{052B50C1-A822-C04B-6F77-957F03099603}"/>
              </a:ext>
            </a:extLst>
          </p:cNvPr>
          <p:cNvSpPr/>
          <p:nvPr/>
        </p:nvSpPr>
        <p:spPr>
          <a:xfrm>
            <a:off x="733187" y="6039683"/>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Mumbai Correlation (r)</a:t>
            </a:r>
            <a:endParaRPr lang="en-US" sz="1250" dirty="0"/>
          </a:p>
        </p:txBody>
      </p:sp>
      <p:sp>
        <p:nvSpPr>
          <p:cNvPr id="38" name="Text 19">
            <a:extLst>
              <a:ext uri="{FF2B5EF4-FFF2-40B4-BE49-F238E27FC236}">
                <a16:creationId xmlns:a16="http://schemas.microsoft.com/office/drawing/2014/main" id="{4B35816D-8A1F-4B7E-53A6-435B12640DAA}"/>
              </a:ext>
            </a:extLst>
          </p:cNvPr>
          <p:cNvSpPr/>
          <p:nvPr/>
        </p:nvSpPr>
        <p:spPr>
          <a:xfrm>
            <a:off x="7480221" y="6039683"/>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-0.23</a:t>
            </a:r>
            <a:endParaRPr lang="en-US" sz="1250" dirty="0"/>
          </a:p>
        </p:txBody>
      </p:sp>
      <p:sp>
        <p:nvSpPr>
          <p:cNvPr id="39" name="Shape 20">
            <a:extLst>
              <a:ext uri="{FF2B5EF4-FFF2-40B4-BE49-F238E27FC236}">
                <a16:creationId xmlns:a16="http://schemas.microsoft.com/office/drawing/2014/main" id="{85D1B99F-C86C-262E-9E52-A7E42F3CCBBD}"/>
              </a:ext>
            </a:extLst>
          </p:cNvPr>
          <p:cNvSpPr/>
          <p:nvPr/>
        </p:nvSpPr>
        <p:spPr>
          <a:xfrm>
            <a:off x="571976" y="6401872"/>
            <a:ext cx="13486448" cy="466487"/>
          </a:xfrm>
          <a:prstGeom prst="rect">
            <a:avLst/>
          </a:prstGeom>
          <a:solidFill>
            <a:srgbClr val="FFFFFF">
              <a:alpha val="4000"/>
            </a:srgbClr>
          </a:solidFill>
          <a:ln/>
        </p:spPr>
        <p:txBody>
          <a:bodyPr/>
          <a:lstStyle/>
          <a:p>
            <a:endParaRPr lang="en-US"/>
          </a:p>
        </p:txBody>
      </p:sp>
      <p:sp>
        <p:nvSpPr>
          <p:cNvPr id="40" name="Text 21">
            <a:extLst>
              <a:ext uri="{FF2B5EF4-FFF2-40B4-BE49-F238E27FC236}">
                <a16:creationId xmlns:a16="http://schemas.microsoft.com/office/drawing/2014/main" id="{61EA6CED-86DF-444D-6E80-E24A12FD39BF}"/>
              </a:ext>
            </a:extLst>
          </p:cNvPr>
          <p:cNvSpPr/>
          <p:nvPr/>
        </p:nvSpPr>
        <p:spPr>
          <a:xfrm>
            <a:off x="733187" y="6506170"/>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Temperate Cities Correlation (r)</a:t>
            </a:r>
            <a:endParaRPr lang="en-US" sz="1250" dirty="0"/>
          </a:p>
        </p:txBody>
      </p:sp>
      <p:sp>
        <p:nvSpPr>
          <p:cNvPr id="41" name="Text 22">
            <a:extLst>
              <a:ext uri="{FF2B5EF4-FFF2-40B4-BE49-F238E27FC236}">
                <a16:creationId xmlns:a16="http://schemas.microsoft.com/office/drawing/2014/main" id="{1C9F3C48-CDC7-BBE7-9C79-1348059A9C6C}"/>
              </a:ext>
            </a:extLst>
          </p:cNvPr>
          <p:cNvSpPr/>
          <p:nvPr/>
        </p:nvSpPr>
        <p:spPr>
          <a:xfrm>
            <a:off x="7480221" y="6506170"/>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~0.00</a:t>
            </a:r>
            <a:endParaRPr lang="en-US" sz="1250" dirty="0"/>
          </a:p>
        </p:txBody>
      </p:sp>
      <p:sp>
        <p:nvSpPr>
          <p:cNvPr id="42" name="Shape 23">
            <a:extLst>
              <a:ext uri="{FF2B5EF4-FFF2-40B4-BE49-F238E27FC236}">
                <a16:creationId xmlns:a16="http://schemas.microsoft.com/office/drawing/2014/main" id="{8A908075-7151-3113-6256-65CA88BAE831}"/>
              </a:ext>
            </a:extLst>
          </p:cNvPr>
          <p:cNvSpPr/>
          <p:nvPr/>
        </p:nvSpPr>
        <p:spPr>
          <a:xfrm>
            <a:off x="571976" y="6868358"/>
            <a:ext cx="13486448" cy="466487"/>
          </a:xfrm>
          <a:prstGeom prst="rect">
            <a:avLst/>
          </a:prstGeom>
          <a:solidFill>
            <a:srgbClr val="000000">
              <a:alpha val="4000"/>
            </a:srgbClr>
          </a:solidFill>
          <a:ln/>
        </p:spPr>
        <p:txBody>
          <a:bodyPr/>
          <a:lstStyle/>
          <a:p>
            <a:endParaRPr lang="en-US"/>
          </a:p>
        </p:txBody>
      </p:sp>
      <p:sp>
        <p:nvSpPr>
          <p:cNvPr id="43" name="Text 24">
            <a:extLst>
              <a:ext uri="{FF2B5EF4-FFF2-40B4-BE49-F238E27FC236}">
                <a16:creationId xmlns:a16="http://schemas.microsoft.com/office/drawing/2014/main" id="{84282FFF-A2FA-A1AE-475A-A19CAB3355DF}"/>
              </a:ext>
            </a:extLst>
          </p:cNvPr>
          <p:cNvSpPr/>
          <p:nvPr/>
        </p:nvSpPr>
        <p:spPr>
          <a:xfrm>
            <a:off x="733187" y="697265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Global Sign Test (p-value)</a:t>
            </a:r>
            <a:endParaRPr lang="en-US" sz="1250" dirty="0"/>
          </a:p>
        </p:txBody>
      </p:sp>
      <p:sp>
        <p:nvSpPr>
          <p:cNvPr id="44" name="Text 25">
            <a:extLst>
              <a:ext uri="{FF2B5EF4-FFF2-40B4-BE49-F238E27FC236}">
                <a16:creationId xmlns:a16="http://schemas.microsoft.com/office/drawing/2014/main" id="{115F25D4-01B5-A245-AF2D-A9B05D9791CC}"/>
              </a:ext>
            </a:extLst>
          </p:cNvPr>
          <p:cNvSpPr/>
          <p:nvPr/>
        </p:nvSpPr>
        <p:spPr>
          <a:xfrm>
            <a:off x="7480221" y="697265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0.109</a:t>
            </a:r>
            <a:endParaRPr lang="en-US" sz="1250" dirty="0"/>
          </a:p>
        </p:txBody>
      </p:sp>
      <p:sp>
        <p:nvSpPr>
          <p:cNvPr id="46" name="Rectangle 45">
            <a:extLst>
              <a:ext uri="{FF2B5EF4-FFF2-40B4-BE49-F238E27FC236}">
                <a16:creationId xmlns:a16="http://schemas.microsoft.com/office/drawing/2014/main" id="{A6FCF988-81CB-7467-048A-E2CD1DFEA38D}"/>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6703" y="373645"/>
            <a:ext cx="6027315" cy="5954965"/>
          </a:xfrm>
          <a:prstGeom prst="rect">
            <a:avLst/>
          </a:prstGeom>
        </p:spPr>
      </p:pic>
      <p:pic>
        <p:nvPicPr>
          <p:cNvPr id="3" name="Image 1" descr="preencoded.png"/>
          <p:cNvPicPr>
            <a:picLocks noChangeAspect="1"/>
          </p:cNvPicPr>
          <p:nvPr/>
        </p:nvPicPr>
        <p:blipFill>
          <a:blip r:embed="rId4"/>
          <a:stretch>
            <a:fillRect/>
          </a:stretch>
        </p:blipFill>
        <p:spPr>
          <a:xfrm>
            <a:off x="6123867" y="842211"/>
            <a:ext cx="8001207" cy="5334113"/>
          </a:xfrm>
          <a:prstGeom prst="rect">
            <a:avLst/>
          </a:prstGeom>
        </p:spPr>
      </p:pic>
      <p:sp>
        <p:nvSpPr>
          <p:cNvPr id="4" name="Text 0"/>
          <p:cNvSpPr/>
          <p:nvPr/>
        </p:nvSpPr>
        <p:spPr>
          <a:xfrm>
            <a:off x="396835" y="22785943"/>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26">
            <a:extLst>
              <a:ext uri="{FF2B5EF4-FFF2-40B4-BE49-F238E27FC236}">
                <a16:creationId xmlns:a16="http://schemas.microsoft.com/office/drawing/2014/main" id="{906C8B94-B1F0-0218-B0FA-474213F92008}"/>
              </a:ext>
            </a:extLst>
          </p:cNvPr>
          <p:cNvSpPr/>
          <p:nvPr/>
        </p:nvSpPr>
        <p:spPr>
          <a:xfrm>
            <a:off x="564356" y="7523798"/>
            <a:ext cx="13501688" cy="265509"/>
          </a:xfrm>
          <a:prstGeom prst="rect">
            <a:avLst/>
          </a:prstGeom>
          <a:noFill/>
          <a:ln/>
        </p:spPr>
        <p:txBody>
          <a:bodyPr wrap="none" lIns="0" tIns="0" rIns="0" bIns="0" rtlCol="0" anchor="t"/>
          <a:lstStyle/>
          <a:p>
            <a:pPr marL="0" indent="0" algn="l">
              <a:lnSpc>
                <a:spcPts val="2000"/>
              </a:lnSpc>
              <a:buNone/>
            </a:pPr>
            <a:r>
              <a:rPr lang="en-US" sz="1250" b="1" dirty="0">
                <a:solidFill>
                  <a:srgbClr val="383838"/>
                </a:solidFill>
                <a:latin typeface="DM Sans" pitchFamily="34" charset="0"/>
                <a:ea typeface="DM Sans" pitchFamily="34" charset="-122"/>
                <a:cs typeface="DM Sans" pitchFamily="34" charset="-120"/>
              </a:rPr>
              <a:t>Conclusion:</a:t>
            </a:r>
            <a:r>
              <a:rPr lang="en-US" sz="1250" dirty="0">
                <a:solidFill>
                  <a:srgbClr val="383838"/>
                </a:solidFill>
                <a:latin typeface="DM Sans" pitchFamily="34" charset="0"/>
                <a:ea typeface="DM Sans" pitchFamily="34" charset="-122"/>
                <a:cs typeface="DM Sans" pitchFamily="34" charset="-120"/>
              </a:rPr>
              <a:t> </a:t>
            </a:r>
            <a:r>
              <a:rPr lang="en-US" sz="1250" dirty="0">
                <a:solidFill>
                  <a:srgbClr val="000000"/>
                </a:solidFill>
                <a:latin typeface="DM Sans" pitchFamily="34" charset="0"/>
                <a:ea typeface="DM Sans" pitchFamily="34" charset="-122"/>
                <a:cs typeface="DM Sans" pitchFamily="34" charset="-120"/>
              </a:rPr>
              <a:t>❌</a:t>
            </a:r>
            <a:r>
              <a:rPr lang="en-US" sz="1250" dirty="0">
                <a:solidFill>
                  <a:srgbClr val="383838"/>
                </a:solidFill>
                <a:latin typeface="DM Sans" pitchFamily="34" charset="0"/>
                <a:ea typeface="DM Sans" pitchFamily="34" charset="-122"/>
                <a:cs typeface="DM Sans" pitchFamily="34" charset="-120"/>
              </a:rPr>
              <a:t> Disproved globally. The convective feedback mechanism is specific to regional climate dynamics.</a:t>
            </a:r>
            <a:endParaRPr lang="en-US" sz="1250" dirty="0"/>
          </a:p>
        </p:txBody>
      </p:sp>
      <p:sp>
        <p:nvSpPr>
          <p:cNvPr id="6" name="Rectangle 5">
            <a:extLst>
              <a:ext uri="{FF2B5EF4-FFF2-40B4-BE49-F238E27FC236}">
                <a16:creationId xmlns:a16="http://schemas.microsoft.com/office/drawing/2014/main" id="{2491A716-31BE-39F7-A27F-0D22BF872191}"/>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30" name="Text 0">
            <a:extLst>
              <a:ext uri="{FF2B5EF4-FFF2-40B4-BE49-F238E27FC236}">
                <a16:creationId xmlns:a16="http://schemas.microsoft.com/office/drawing/2014/main" id="{9DDFC190-9AD8-6436-6222-74C8D1F40F48}"/>
              </a:ext>
            </a:extLst>
          </p:cNvPr>
          <p:cNvSpPr/>
          <p:nvPr/>
        </p:nvSpPr>
        <p:spPr>
          <a:xfrm>
            <a:off x="607338" y="477202"/>
            <a:ext cx="4273987" cy="284678"/>
          </a:xfrm>
          <a:prstGeom prst="rect">
            <a:avLst/>
          </a:prstGeom>
          <a:noFill/>
          <a:ln/>
        </p:spPr>
        <p:txBody>
          <a:bodyPr wrap="none" lIns="0" tIns="0" rIns="0" bIns="0" rtlCol="0" anchor="t"/>
          <a:lstStyle/>
          <a:p>
            <a:pPr marL="0" indent="0" algn="l">
              <a:lnSpc>
                <a:spcPts val="2200"/>
              </a:lnSpc>
              <a:buNone/>
            </a:pPr>
            <a:r>
              <a:rPr lang="en-US" sz="1750" dirty="0">
                <a:solidFill>
                  <a:srgbClr val="E04F00"/>
                </a:solidFill>
                <a:latin typeface="PT Serif" pitchFamily="34" charset="0"/>
                <a:ea typeface="PT Serif" pitchFamily="34" charset="-122"/>
                <a:cs typeface="PT Serif" pitchFamily="34" charset="-120"/>
              </a:rPr>
              <a:t>Hypothesis 7 (H7)</a:t>
            </a:r>
            <a:r>
              <a:rPr lang="en-US" sz="1750" dirty="0">
                <a:solidFill>
                  <a:srgbClr val="020202"/>
                </a:solidFill>
                <a:latin typeface="PT Serif" pitchFamily="34" charset="0"/>
                <a:ea typeface="PT Serif" pitchFamily="34" charset="-122"/>
                <a:cs typeface="PT Serif" pitchFamily="34" charset="-120"/>
              </a:rPr>
              <a:t>: CO₂–Temperature Link</a:t>
            </a:r>
            <a:endParaRPr lang="en-US" sz="1750" dirty="0"/>
          </a:p>
        </p:txBody>
      </p:sp>
      <p:sp>
        <p:nvSpPr>
          <p:cNvPr id="31" name="Text 1">
            <a:extLst>
              <a:ext uri="{FF2B5EF4-FFF2-40B4-BE49-F238E27FC236}">
                <a16:creationId xmlns:a16="http://schemas.microsoft.com/office/drawing/2014/main" id="{74DA882D-29DA-37DA-2443-7A6CAB5DFE27}"/>
              </a:ext>
            </a:extLst>
          </p:cNvPr>
          <p:cNvSpPr/>
          <p:nvPr/>
        </p:nvSpPr>
        <p:spPr>
          <a:xfrm>
            <a:off x="607338" y="935355"/>
            <a:ext cx="12138660" cy="785813"/>
          </a:xfrm>
          <a:prstGeom prst="rect">
            <a:avLst/>
          </a:prstGeom>
          <a:noFill/>
          <a:ln/>
        </p:spPr>
        <p:txBody>
          <a:bodyPr wrap="none" lIns="0" tIns="0" rIns="0" bIns="0" rtlCol="0" anchor="t"/>
          <a:lstStyle/>
          <a:p>
            <a:pPr marL="0" indent="0" algn="l">
              <a:lnSpc>
                <a:spcPts val="6150"/>
              </a:lnSpc>
              <a:buNone/>
            </a:pPr>
            <a:r>
              <a:rPr lang="en-US" sz="4950" dirty="0">
                <a:solidFill>
                  <a:srgbClr val="020202"/>
                </a:solidFill>
                <a:latin typeface="PT Serif" pitchFamily="34" charset="0"/>
                <a:ea typeface="PT Serif" pitchFamily="34" charset="-122"/>
                <a:cs typeface="PT Serif" pitchFamily="34" charset="-120"/>
              </a:rPr>
              <a:t>Is Rising CO₂ Driving Long-Term Warming?</a:t>
            </a:r>
            <a:endParaRPr lang="en-US" sz="4950" dirty="0"/>
          </a:p>
        </p:txBody>
      </p:sp>
      <p:sp>
        <p:nvSpPr>
          <p:cNvPr id="32" name="Text 2">
            <a:extLst>
              <a:ext uri="{FF2B5EF4-FFF2-40B4-BE49-F238E27FC236}">
                <a16:creationId xmlns:a16="http://schemas.microsoft.com/office/drawing/2014/main" id="{67A6A331-04C9-2C9D-6518-71370B172D32}"/>
              </a:ext>
            </a:extLst>
          </p:cNvPr>
          <p:cNvSpPr/>
          <p:nvPr/>
        </p:nvSpPr>
        <p:spPr>
          <a:xfrm>
            <a:off x="599718" y="1744028"/>
            <a:ext cx="13415724" cy="277654"/>
          </a:xfrm>
          <a:prstGeom prst="rect">
            <a:avLst/>
          </a:prstGeom>
          <a:noFill/>
          <a:ln/>
        </p:spPr>
        <p:txBody>
          <a:bodyPr wrap="none" lIns="0" tIns="0" rIns="0" bIns="0" rtlCol="0" anchor="t"/>
          <a:lstStyle/>
          <a:p>
            <a:pPr marL="0" indent="0" algn="l">
              <a:lnSpc>
                <a:spcPts val="2150"/>
              </a:lnSpc>
              <a:buNone/>
            </a:pPr>
            <a:r>
              <a:rPr lang="en-US" sz="2000" dirty="0">
                <a:solidFill>
                  <a:srgbClr val="383838"/>
                </a:solidFill>
                <a:latin typeface="DM Sans" pitchFamily="34" charset="0"/>
                <a:ea typeface="DM Sans" pitchFamily="34" charset="-122"/>
                <a:cs typeface="DM Sans" pitchFamily="34" charset="-120"/>
              </a:rPr>
              <a:t>Hypothesis: Rising global CO₂ levels correlate with long-term increases in city-level temperature across all seven </a:t>
            </a:r>
          </a:p>
          <a:p>
            <a:pPr marL="0" indent="0" algn="l">
              <a:lnSpc>
                <a:spcPts val="2150"/>
              </a:lnSpc>
              <a:buNone/>
            </a:pPr>
            <a:r>
              <a:rPr lang="en-US" sz="2000" dirty="0">
                <a:solidFill>
                  <a:srgbClr val="383838"/>
                </a:solidFill>
                <a:latin typeface="DM Sans" pitchFamily="34" charset="0"/>
                <a:ea typeface="DM Sans" pitchFamily="34" charset="-122"/>
                <a:cs typeface="DM Sans" pitchFamily="34" charset="-120"/>
              </a:rPr>
              <a:t>study locations.</a:t>
            </a:r>
            <a:endParaRPr lang="en-US" sz="2000" dirty="0"/>
          </a:p>
        </p:txBody>
      </p:sp>
      <p:sp>
        <p:nvSpPr>
          <p:cNvPr id="33" name="Shape 3">
            <a:extLst>
              <a:ext uri="{FF2B5EF4-FFF2-40B4-BE49-F238E27FC236}">
                <a16:creationId xmlns:a16="http://schemas.microsoft.com/office/drawing/2014/main" id="{9338C330-16E1-5E48-34A8-13855C64C279}"/>
              </a:ext>
            </a:extLst>
          </p:cNvPr>
          <p:cNvSpPr/>
          <p:nvPr/>
        </p:nvSpPr>
        <p:spPr>
          <a:xfrm>
            <a:off x="607338" y="2454235"/>
            <a:ext cx="6621066" cy="2134910"/>
          </a:xfrm>
          <a:prstGeom prst="roundRect">
            <a:avLst>
              <a:gd name="adj" fmla="val 1219"/>
            </a:avLst>
          </a:prstGeom>
          <a:solidFill>
            <a:srgbClr val="FFFFFF"/>
          </a:solidFill>
          <a:ln w="22860">
            <a:solidFill>
              <a:srgbClr val="D8D4D4"/>
            </a:solidFill>
            <a:prstDash val="solid"/>
          </a:ln>
        </p:spPr>
        <p:txBody>
          <a:bodyPr/>
          <a:lstStyle/>
          <a:p>
            <a:endParaRPr lang="en-US"/>
          </a:p>
        </p:txBody>
      </p:sp>
      <p:sp>
        <p:nvSpPr>
          <p:cNvPr id="34" name="Shape 4">
            <a:extLst>
              <a:ext uri="{FF2B5EF4-FFF2-40B4-BE49-F238E27FC236}">
                <a16:creationId xmlns:a16="http://schemas.microsoft.com/office/drawing/2014/main" id="{267670BA-643D-7215-0742-33B3FEDA8240}"/>
              </a:ext>
            </a:extLst>
          </p:cNvPr>
          <p:cNvSpPr/>
          <p:nvPr/>
        </p:nvSpPr>
        <p:spPr>
          <a:xfrm>
            <a:off x="630198" y="2477095"/>
            <a:ext cx="6575346" cy="520541"/>
          </a:xfrm>
          <a:prstGeom prst="rect">
            <a:avLst/>
          </a:prstGeom>
          <a:solidFill>
            <a:srgbClr val="F2EEEE"/>
          </a:solidFill>
          <a:ln/>
        </p:spPr>
        <p:txBody>
          <a:bodyPr/>
          <a:lstStyle/>
          <a:p>
            <a:endParaRPr lang="en-US"/>
          </a:p>
        </p:txBody>
      </p:sp>
      <p:sp>
        <p:nvSpPr>
          <p:cNvPr id="35" name="Text 5">
            <a:extLst>
              <a:ext uri="{FF2B5EF4-FFF2-40B4-BE49-F238E27FC236}">
                <a16:creationId xmlns:a16="http://schemas.microsoft.com/office/drawing/2014/main" id="{0B488225-D45E-97F1-F2DC-8580DC9ABA71}"/>
              </a:ext>
            </a:extLst>
          </p:cNvPr>
          <p:cNvSpPr/>
          <p:nvPr/>
        </p:nvSpPr>
        <p:spPr>
          <a:xfrm>
            <a:off x="3787735" y="2574608"/>
            <a:ext cx="260271" cy="325398"/>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1</a:t>
            </a:r>
            <a:endParaRPr lang="en-US" sz="2000" dirty="0"/>
          </a:p>
        </p:txBody>
      </p:sp>
      <p:sp>
        <p:nvSpPr>
          <p:cNvPr id="36" name="Text 6">
            <a:extLst>
              <a:ext uri="{FF2B5EF4-FFF2-40B4-BE49-F238E27FC236}">
                <a16:creationId xmlns:a16="http://schemas.microsoft.com/office/drawing/2014/main" id="{9E4887DC-206F-3903-A377-FEE95DFF6DDE}"/>
              </a:ext>
            </a:extLst>
          </p:cNvPr>
          <p:cNvSpPr/>
          <p:nvPr/>
        </p:nvSpPr>
        <p:spPr>
          <a:xfrm>
            <a:off x="803672" y="3171111"/>
            <a:ext cx="2277785" cy="284678"/>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Methodology</a:t>
            </a:r>
            <a:endParaRPr lang="en-US" sz="1750" dirty="0"/>
          </a:p>
        </p:txBody>
      </p:sp>
      <p:sp>
        <p:nvSpPr>
          <p:cNvPr id="37" name="Text 7">
            <a:extLst>
              <a:ext uri="{FF2B5EF4-FFF2-40B4-BE49-F238E27FC236}">
                <a16:creationId xmlns:a16="http://schemas.microsoft.com/office/drawing/2014/main" id="{873788D7-440C-39E0-24D2-47ACEBEE7865}"/>
              </a:ext>
            </a:extLst>
          </p:cNvPr>
          <p:cNvSpPr/>
          <p:nvPr/>
        </p:nvSpPr>
        <p:spPr>
          <a:xfrm>
            <a:off x="803672" y="3559850"/>
            <a:ext cx="6228398" cy="832961"/>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Analyzed global atmospheric CO₂ levels and city-level temperature data (2000-2024) across seven study locations, utilizing linear regression to identify correlations.</a:t>
            </a:r>
            <a:endParaRPr lang="en-US" sz="1350" dirty="0"/>
          </a:p>
        </p:txBody>
      </p:sp>
      <p:sp>
        <p:nvSpPr>
          <p:cNvPr id="38" name="Shape 8">
            <a:extLst>
              <a:ext uri="{FF2B5EF4-FFF2-40B4-BE49-F238E27FC236}">
                <a16:creationId xmlns:a16="http://schemas.microsoft.com/office/drawing/2014/main" id="{FD7B9ED0-F255-0D43-B6F7-616BC3462399}"/>
              </a:ext>
            </a:extLst>
          </p:cNvPr>
          <p:cNvSpPr/>
          <p:nvPr/>
        </p:nvSpPr>
        <p:spPr>
          <a:xfrm>
            <a:off x="7401877" y="2454235"/>
            <a:ext cx="6621185" cy="2134910"/>
          </a:xfrm>
          <a:prstGeom prst="roundRect">
            <a:avLst>
              <a:gd name="adj" fmla="val 1219"/>
            </a:avLst>
          </a:prstGeom>
          <a:solidFill>
            <a:srgbClr val="FFFFFF"/>
          </a:solidFill>
          <a:ln w="22860">
            <a:solidFill>
              <a:srgbClr val="D8D4D4"/>
            </a:solidFill>
            <a:prstDash val="solid"/>
          </a:ln>
        </p:spPr>
        <p:txBody>
          <a:bodyPr/>
          <a:lstStyle/>
          <a:p>
            <a:endParaRPr lang="en-US"/>
          </a:p>
        </p:txBody>
      </p:sp>
      <p:sp>
        <p:nvSpPr>
          <p:cNvPr id="39" name="Shape 9">
            <a:extLst>
              <a:ext uri="{FF2B5EF4-FFF2-40B4-BE49-F238E27FC236}">
                <a16:creationId xmlns:a16="http://schemas.microsoft.com/office/drawing/2014/main" id="{C43A0C7B-3DCB-E065-4EB3-01243D94C3D7}"/>
              </a:ext>
            </a:extLst>
          </p:cNvPr>
          <p:cNvSpPr/>
          <p:nvPr/>
        </p:nvSpPr>
        <p:spPr>
          <a:xfrm>
            <a:off x="7424737" y="2477095"/>
            <a:ext cx="6575465" cy="520541"/>
          </a:xfrm>
          <a:prstGeom prst="rect">
            <a:avLst/>
          </a:prstGeom>
          <a:solidFill>
            <a:srgbClr val="F2EEEE"/>
          </a:solidFill>
          <a:ln/>
        </p:spPr>
        <p:txBody>
          <a:bodyPr/>
          <a:lstStyle/>
          <a:p>
            <a:endParaRPr lang="en-US"/>
          </a:p>
        </p:txBody>
      </p:sp>
      <p:sp>
        <p:nvSpPr>
          <p:cNvPr id="40" name="Text 10">
            <a:extLst>
              <a:ext uri="{FF2B5EF4-FFF2-40B4-BE49-F238E27FC236}">
                <a16:creationId xmlns:a16="http://schemas.microsoft.com/office/drawing/2014/main" id="{B018DFCF-708B-02DA-E8B2-BD4223AF7514}"/>
              </a:ext>
            </a:extLst>
          </p:cNvPr>
          <p:cNvSpPr/>
          <p:nvPr/>
        </p:nvSpPr>
        <p:spPr>
          <a:xfrm>
            <a:off x="10582275" y="2574608"/>
            <a:ext cx="260271" cy="325398"/>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2</a:t>
            </a:r>
            <a:endParaRPr lang="en-US" sz="2000" dirty="0"/>
          </a:p>
        </p:txBody>
      </p:sp>
      <p:sp>
        <p:nvSpPr>
          <p:cNvPr id="41" name="Text 11">
            <a:extLst>
              <a:ext uri="{FF2B5EF4-FFF2-40B4-BE49-F238E27FC236}">
                <a16:creationId xmlns:a16="http://schemas.microsoft.com/office/drawing/2014/main" id="{A3835230-296E-2FA4-B01D-40EBCD648F3E}"/>
              </a:ext>
            </a:extLst>
          </p:cNvPr>
          <p:cNvSpPr/>
          <p:nvPr/>
        </p:nvSpPr>
        <p:spPr>
          <a:xfrm>
            <a:off x="7598212" y="3171111"/>
            <a:ext cx="2277785" cy="284678"/>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Key Finding</a:t>
            </a:r>
            <a:endParaRPr lang="en-US" sz="1750" dirty="0"/>
          </a:p>
        </p:txBody>
      </p:sp>
      <p:sp>
        <p:nvSpPr>
          <p:cNvPr id="42" name="Text 12">
            <a:extLst>
              <a:ext uri="{FF2B5EF4-FFF2-40B4-BE49-F238E27FC236}">
                <a16:creationId xmlns:a16="http://schemas.microsoft.com/office/drawing/2014/main" id="{D03B4B53-2DA0-A1C1-3183-82FF3ACB1FF0}"/>
              </a:ext>
            </a:extLst>
          </p:cNvPr>
          <p:cNvSpPr/>
          <p:nvPr/>
        </p:nvSpPr>
        <p:spPr>
          <a:xfrm>
            <a:off x="7598212" y="3559850"/>
            <a:ext cx="6228517" cy="832961"/>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Global atmospheric CO₂ increased from ~370 ppm to ~425 ppm over the study period. All study cities showed parallel warming trends, confirming the local manifestation of global warming.</a:t>
            </a:r>
            <a:endParaRPr lang="en-US" sz="1350" dirty="0"/>
          </a:p>
        </p:txBody>
      </p:sp>
      <p:sp>
        <p:nvSpPr>
          <p:cNvPr id="43" name="Text 13">
            <a:extLst>
              <a:ext uri="{FF2B5EF4-FFF2-40B4-BE49-F238E27FC236}">
                <a16:creationId xmlns:a16="http://schemas.microsoft.com/office/drawing/2014/main" id="{561AE076-CF43-50A5-1B22-0EB537B855C4}"/>
              </a:ext>
            </a:extLst>
          </p:cNvPr>
          <p:cNvSpPr/>
          <p:nvPr/>
        </p:nvSpPr>
        <p:spPr>
          <a:xfrm>
            <a:off x="607338" y="4784288"/>
            <a:ext cx="13415724"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Linear Regression results confirm CO₂ as a statistically significant driver of warming:</a:t>
            </a:r>
            <a:endParaRPr lang="en-US" sz="1350" dirty="0"/>
          </a:p>
        </p:txBody>
      </p:sp>
      <p:sp>
        <p:nvSpPr>
          <p:cNvPr id="44" name="Shape 14">
            <a:extLst>
              <a:ext uri="{FF2B5EF4-FFF2-40B4-BE49-F238E27FC236}">
                <a16:creationId xmlns:a16="http://schemas.microsoft.com/office/drawing/2014/main" id="{1BC645B6-9AE5-48BB-590F-2E30FD74D229}"/>
              </a:ext>
            </a:extLst>
          </p:cNvPr>
          <p:cNvSpPr/>
          <p:nvPr/>
        </p:nvSpPr>
        <p:spPr>
          <a:xfrm>
            <a:off x="607338" y="5257086"/>
            <a:ext cx="13415724" cy="2019300"/>
          </a:xfrm>
          <a:prstGeom prst="roundRect">
            <a:avLst>
              <a:gd name="adj" fmla="val 1289"/>
            </a:avLst>
          </a:prstGeom>
          <a:noFill/>
          <a:ln w="7620">
            <a:solidFill>
              <a:srgbClr val="000000">
                <a:alpha val="8000"/>
              </a:srgbClr>
            </a:solidFill>
            <a:prstDash val="solid"/>
          </a:ln>
        </p:spPr>
        <p:txBody>
          <a:bodyPr/>
          <a:lstStyle/>
          <a:p>
            <a:endParaRPr lang="en-US"/>
          </a:p>
        </p:txBody>
      </p:sp>
      <p:sp>
        <p:nvSpPr>
          <p:cNvPr id="45" name="Shape 15">
            <a:extLst>
              <a:ext uri="{FF2B5EF4-FFF2-40B4-BE49-F238E27FC236}">
                <a16:creationId xmlns:a16="http://schemas.microsoft.com/office/drawing/2014/main" id="{DDDD2515-0926-594B-819A-8FAC5417C5E7}"/>
              </a:ext>
            </a:extLst>
          </p:cNvPr>
          <p:cNvSpPr/>
          <p:nvPr/>
        </p:nvSpPr>
        <p:spPr>
          <a:xfrm>
            <a:off x="614958" y="5264706"/>
            <a:ext cx="13400484" cy="501015"/>
          </a:xfrm>
          <a:prstGeom prst="rect">
            <a:avLst/>
          </a:prstGeom>
          <a:solidFill>
            <a:srgbClr val="FFFFFF">
              <a:alpha val="4000"/>
            </a:srgbClr>
          </a:solidFill>
          <a:ln/>
        </p:spPr>
        <p:txBody>
          <a:bodyPr/>
          <a:lstStyle/>
          <a:p>
            <a:endParaRPr lang="en-US"/>
          </a:p>
        </p:txBody>
      </p:sp>
      <p:sp>
        <p:nvSpPr>
          <p:cNvPr id="46" name="Text 16">
            <a:extLst>
              <a:ext uri="{FF2B5EF4-FFF2-40B4-BE49-F238E27FC236}">
                <a16:creationId xmlns:a16="http://schemas.microsoft.com/office/drawing/2014/main" id="{B1D117E8-D482-07EE-D80B-C51A30F722DE}"/>
              </a:ext>
            </a:extLst>
          </p:cNvPr>
          <p:cNvSpPr/>
          <p:nvPr/>
        </p:nvSpPr>
        <p:spPr>
          <a:xfrm>
            <a:off x="788551" y="5376386"/>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City</a:t>
            </a:r>
            <a:endParaRPr lang="en-US" sz="1350" dirty="0"/>
          </a:p>
        </p:txBody>
      </p:sp>
      <p:sp>
        <p:nvSpPr>
          <p:cNvPr id="47" name="Text 17">
            <a:extLst>
              <a:ext uri="{FF2B5EF4-FFF2-40B4-BE49-F238E27FC236}">
                <a16:creationId xmlns:a16="http://schemas.microsoft.com/office/drawing/2014/main" id="{3535A742-2B10-69E4-1948-5775EFC8C6FF}"/>
              </a:ext>
            </a:extLst>
          </p:cNvPr>
          <p:cNvSpPr/>
          <p:nvPr/>
        </p:nvSpPr>
        <p:spPr>
          <a:xfrm>
            <a:off x="5214461" y="5376386"/>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Regression Coefficient (β_CO₂)</a:t>
            </a:r>
            <a:endParaRPr lang="en-US" sz="1350" dirty="0"/>
          </a:p>
        </p:txBody>
      </p:sp>
      <p:sp>
        <p:nvSpPr>
          <p:cNvPr id="48" name="Text 18">
            <a:extLst>
              <a:ext uri="{FF2B5EF4-FFF2-40B4-BE49-F238E27FC236}">
                <a16:creationId xmlns:a16="http://schemas.microsoft.com/office/drawing/2014/main" id="{4882D5A4-B967-D5D1-08D8-4D6F2F958128}"/>
              </a:ext>
            </a:extLst>
          </p:cNvPr>
          <p:cNvSpPr/>
          <p:nvPr/>
        </p:nvSpPr>
        <p:spPr>
          <a:xfrm>
            <a:off x="9636562" y="5376386"/>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Model Fit (R²)</a:t>
            </a:r>
            <a:endParaRPr lang="en-US" sz="1350" dirty="0"/>
          </a:p>
        </p:txBody>
      </p:sp>
      <p:sp>
        <p:nvSpPr>
          <p:cNvPr id="49" name="Shape 19">
            <a:extLst>
              <a:ext uri="{FF2B5EF4-FFF2-40B4-BE49-F238E27FC236}">
                <a16:creationId xmlns:a16="http://schemas.microsoft.com/office/drawing/2014/main" id="{BD4383D5-12EB-9D9D-AB4F-8DC0F2E1629B}"/>
              </a:ext>
            </a:extLst>
          </p:cNvPr>
          <p:cNvSpPr/>
          <p:nvPr/>
        </p:nvSpPr>
        <p:spPr>
          <a:xfrm>
            <a:off x="614958" y="5765721"/>
            <a:ext cx="13400484" cy="501015"/>
          </a:xfrm>
          <a:prstGeom prst="rect">
            <a:avLst/>
          </a:prstGeom>
          <a:solidFill>
            <a:srgbClr val="000000">
              <a:alpha val="4000"/>
            </a:srgbClr>
          </a:solidFill>
          <a:ln/>
        </p:spPr>
        <p:txBody>
          <a:bodyPr/>
          <a:lstStyle/>
          <a:p>
            <a:endParaRPr lang="en-US"/>
          </a:p>
        </p:txBody>
      </p:sp>
      <p:sp>
        <p:nvSpPr>
          <p:cNvPr id="50" name="Text 20">
            <a:extLst>
              <a:ext uri="{FF2B5EF4-FFF2-40B4-BE49-F238E27FC236}">
                <a16:creationId xmlns:a16="http://schemas.microsoft.com/office/drawing/2014/main" id="{DC93644E-A703-B66B-5785-CBD661BE41AD}"/>
              </a:ext>
            </a:extLst>
          </p:cNvPr>
          <p:cNvSpPr/>
          <p:nvPr/>
        </p:nvSpPr>
        <p:spPr>
          <a:xfrm>
            <a:off x="788551" y="5877401"/>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New York</a:t>
            </a:r>
            <a:endParaRPr lang="en-US" sz="1350" dirty="0"/>
          </a:p>
        </p:txBody>
      </p:sp>
      <p:sp>
        <p:nvSpPr>
          <p:cNvPr id="51" name="Text 21">
            <a:extLst>
              <a:ext uri="{FF2B5EF4-FFF2-40B4-BE49-F238E27FC236}">
                <a16:creationId xmlns:a16="http://schemas.microsoft.com/office/drawing/2014/main" id="{4DC2F70A-659F-519D-2B64-3E15106D7956}"/>
              </a:ext>
            </a:extLst>
          </p:cNvPr>
          <p:cNvSpPr/>
          <p:nvPr/>
        </p:nvSpPr>
        <p:spPr>
          <a:xfrm>
            <a:off x="5214461" y="5877401"/>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0.032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52" name="Text 22">
            <a:extLst>
              <a:ext uri="{FF2B5EF4-FFF2-40B4-BE49-F238E27FC236}">
                <a16:creationId xmlns:a16="http://schemas.microsoft.com/office/drawing/2014/main" id="{2F89E365-AB7F-9458-1F2F-91AAA25C5D93}"/>
              </a:ext>
            </a:extLst>
          </p:cNvPr>
          <p:cNvSpPr/>
          <p:nvPr/>
        </p:nvSpPr>
        <p:spPr>
          <a:xfrm>
            <a:off x="9636562" y="5877401"/>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0.84</a:t>
            </a:r>
            <a:endParaRPr lang="en-US" sz="1350" dirty="0"/>
          </a:p>
        </p:txBody>
      </p:sp>
      <p:sp>
        <p:nvSpPr>
          <p:cNvPr id="53" name="Shape 23">
            <a:extLst>
              <a:ext uri="{FF2B5EF4-FFF2-40B4-BE49-F238E27FC236}">
                <a16:creationId xmlns:a16="http://schemas.microsoft.com/office/drawing/2014/main" id="{29B23326-9C09-C865-8965-D629E3B5745C}"/>
              </a:ext>
            </a:extLst>
          </p:cNvPr>
          <p:cNvSpPr/>
          <p:nvPr/>
        </p:nvSpPr>
        <p:spPr>
          <a:xfrm>
            <a:off x="614958" y="6266736"/>
            <a:ext cx="13400484" cy="501015"/>
          </a:xfrm>
          <a:prstGeom prst="rect">
            <a:avLst/>
          </a:prstGeom>
          <a:solidFill>
            <a:srgbClr val="FFFFFF">
              <a:alpha val="4000"/>
            </a:srgbClr>
          </a:solidFill>
          <a:ln/>
        </p:spPr>
        <p:txBody>
          <a:bodyPr/>
          <a:lstStyle/>
          <a:p>
            <a:endParaRPr lang="en-US"/>
          </a:p>
        </p:txBody>
      </p:sp>
      <p:sp>
        <p:nvSpPr>
          <p:cNvPr id="54" name="Text 24">
            <a:extLst>
              <a:ext uri="{FF2B5EF4-FFF2-40B4-BE49-F238E27FC236}">
                <a16:creationId xmlns:a16="http://schemas.microsoft.com/office/drawing/2014/main" id="{8FF24E98-C65C-B94A-3707-2A4765D2871B}"/>
              </a:ext>
            </a:extLst>
          </p:cNvPr>
          <p:cNvSpPr/>
          <p:nvPr/>
        </p:nvSpPr>
        <p:spPr>
          <a:xfrm>
            <a:off x="788551" y="6378416"/>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New Delhi</a:t>
            </a:r>
            <a:endParaRPr lang="en-US" sz="1350" dirty="0"/>
          </a:p>
        </p:txBody>
      </p:sp>
      <p:sp>
        <p:nvSpPr>
          <p:cNvPr id="55" name="Text 25">
            <a:extLst>
              <a:ext uri="{FF2B5EF4-FFF2-40B4-BE49-F238E27FC236}">
                <a16:creationId xmlns:a16="http://schemas.microsoft.com/office/drawing/2014/main" id="{6667C914-863F-BE8D-2D0D-A48633C10CF7}"/>
              </a:ext>
            </a:extLst>
          </p:cNvPr>
          <p:cNvSpPr/>
          <p:nvPr/>
        </p:nvSpPr>
        <p:spPr>
          <a:xfrm>
            <a:off x="5214461" y="6378416"/>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0.033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56" name="Text 26">
            <a:extLst>
              <a:ext uri="{FF2B5EF4-FFF2-40B4-BE49-F238E27FC236}">
                <a16:creationId xmlns:a16="http://schemas.microsoft.com/office/drawing/2014/main" id="{52AE0DCF-2FD7-9826-94E9-200158FEB059}"/>
              </a:ext>
            </a:extLst>
          </p:cNvPr>
          <p:cNvSpPr/>
          <p:nvPr/>
        </p:nvSpPr>
        <p:spPr>
          <a:xfrm>
            <a:off x="9636562" y="6378416"/>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0.88</a:t>
            </a:r>
            <a:endParaRPr lang="en-US" sz="1350" dirty="0"/>
          </a:p>
        </p:txBody>
      </p:sp>
      <p:sp>
        <p:nvSpPr>
          <p:cNvPr id="57" name="Shape 27">
            <a:extLst>
              <a:ext uri="{FF2B5EF4-FFF2-40B4-BE49-F238E27FC236}">
                <a16:creationId xmlns:a16="http://schemas.microsoft.com/office/drawing/2014/main" id="{F9E9D318-3F10-6575-BC5D-77ACA2BB52C0}"/>
              </a:ext>
            </a:extLst>
          </p:cNvPr>
          <p:cNvSpPr/>
          <p:nvPr/>
        </p:nvSpPr>
        <p:spPr>
          <a:xfrm>
            <a:off x="614958" y="6767751"/>
            <a:ext cx="13400484" cy="501015"/>
          </a:xfrm>
          <a:prstGeom prst="rect">
            <a:avLst/>
          </a:prstGeom>
          <a:solidFill>
            <a:srgbClr val="000000">
              <a:alpha val="4000"/>
            </a:srgbClr>
          </a:solidFill>
          <a:ln/>
        </p:spPr>
        <p:txBody>
          <a:bodyPr/>
          <a:lstStyle/>
          <a:p>
            <a:endParaRPr lang="en-US"/>
          </a:p>
        </p:txBody>
      </p:sp>
      <p:sp>
        <p:nvSpPr>
          <p:cNvPr id="58" name="Text 28">
            <a:extLst>
              <a:ext uri="{FF2B5EF4-FFF2-40B4-BE49-F238E27FC236}">
                <a16:creationId xmlns:a16="http://schemas.microsoft.com/office/drawing/2014/main" id="{DA07780C-D00D-00D0-7F48-027DCCDD30E2}"/>
              </a:ext>
            </a:extLst>
          </p:cNvPr>
          <p:cNvSpPr/>
          <p:nvPr/>
        </p:nvSpPr>
        <p:spPr>
          <a:xfrm>
            <a:off x="788551" y="6879431"/>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Mumbai</a:t>
            </a:r>
            <a:endParaRPr lang="en-US" sz="1350" dirty="0"/>
          </a:p>
        </p:txBody>
      </p:sp>
      <p:sp>
        <p:nvSpPr>
          <p:cNvPr id="59" name="Text 29">
            <a:extLst>
              <a:ext uri="{FF2B5EF4-FFF2-40B4-BE49-F238E27FC236}">
                <a16:creationId xmlns:a16="http://schemas.microsoft.com/office/drawing/2014/main" id="{2BAFB32C-0952-4AFD-642A-6A242FF72DCF}"/>
              </a:ext>
            </a:extLst>
          </p:cNvPr>
          <p:cNvSpPr/>
          <p:nvPr/>
        </p:nvSpPr>
        <p:spPr>
          <a:xfrm>
            <a:off x="5214461" y="6879431"/>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0.028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60" name="Text 30">
            <a:extLst>
              <a:ext uri="{FF2B5EF4-FFF2-40B4-BE49-F238E27FC236}">
                <a16:creationId xmlns:a16="http://schemas.microsoft.com/office/drawing/2014/main" id="{44CB422A-2F7D-1F46-EB1E-8D90392C428C}"/>
              </a:ext>
            </a:extLst>
          </p:cNvPr>
          <p:cNvSpPr/>
          <p:nvPr/>
        </p:nvSpPr>
        <p:spPr>
          <a:xfrm>
            <a:off x="9636562" y="6879431"/>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0.79</a:t>
            </a:r>
            <a:endParaRPr lang="en-US" sz="1350" dirty="0"/>
          </a:p>
        </p:txBody>
      </p:sp>
      <p:sp>
        <p:nvSpPr>
          <p:cNvPr id="62" name="Rectangle 61">
            <a:extLst>
              <a:ext uri="{FF2B5EF4-FFF2-40B4-BE49-F238E27FC236}">
                <a16:creationId xmlns:a16="http://schemas.microsoft.com/office/drawing/2014/main" id="{61533B38-94C2-FC61-E049-100648DDBE59}"/>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51028" y="2500024"/>
            <a:ext cx="6770882" cy="4062506"/>
          </a:xfrm>
          <a:prstGeom prst="rect">
            <a:avLst/>
          </a:prstGeom>
        </p:spPr>
      </p:pic>
      <p:pic>
        <p:nvPicPr>
          <p:cNvPr id="3" name="Image 1" descr="preencoded.png"/>
          <p:cNvPicPr>
            <a:picLocks noChangeAspect="1"/>
          </p:cNvPicPr>
          <p:nvPr/>
        </p:nvPicPr>
        <p:blipFill>
          <a:blip r:embed="rId4"/>
          <a:stretch>
            <a:fillRect/>
          </a:stretch>
        </p:blipFill>
        <p:spPr>
          <a:xfrm>
            <a:off x="6921910" y="2500024"/>
            <a:ext cx="7557462" cy="4534451"/>
          </a:xfrm>
          <a:prstGeom prst="rect">
            <a:avLst/>
          </a:prstGeom>
        </p:spPr>
      </p:pic>
      <p:sp>
        <p:nvSpPr>
          <p:cNvPr id="4" name="Text 0"/>
          <p:cNvSpPr/>
          <p:nvPr/>
        </p:nvSpPr>
        <p:spPr>
          <a:xfrm>
            <a:off x="396835" y="17213342"/>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1">
            <a:extLst>
              <a:ext uri="{FF2B5EF4-FFF2-40B4-BE49-F238E27FC236}">
                <a16:creationId xmlns:a16="http://schemas.microsoft.com/office/drawing/2014/main" id="{E7AA09EC-14AE-E933-1E5B-8A23E9425900}"/>
              </a:ext>
            </a:extLst>
          </p:cNvPr>
          <p:cNvSpPr/>
          <p:nvPr/>
        </p:nvSpPr>
        <p:spPr>
          <a:xfrm>
            <a:off x="607338" y="7471529"/>
            <a:ext cx="13415724" cy="285274"/>
          </a:xfrm>
          <a:prstGeom prst="rect">
            <a:avLst/>
          </a:prstGeom>
          <a:noFill/>
          <a:ln/>
        </p:spPr>
        <p:txBody>
          <a:bodyPr wrap="none" lIns="0" tIns="0" rIns="0" bIns="0" rtlCol="0" anchor="t"/>
          <a:lstStyle/>
          <a:p>
            <a:pPr marL="0" indent="0" algn="l">
              <a:lnSpc>
                <a:spcPts val="215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Rising CO₂ is robustly linked to long-term temperature increase across diverse climate zones.</a:t>
            </a:r>
            <a:endParaRPr lang="en-US" sz="1350" dirty="0"/>
          </a:p>
        </p:txBody>
      </p:sp>
      <p:sp>
        <p:nvSpPr>
          <p:cNvPr id="6" name="Rectangle 5">
            <a:extLst>
              <a:ext uri="{FF2B5EF4-FFF2-40B4-BE49-F238E27FC236}">
                <a16:creationId xmlns:a16="http://schemas.microsoft.com/office/drawing/2014/main" id="{AF6D593F-69F9-6029-BBFD-9E4D919BD500}"/>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6" name="Text 0">
            <a:extLst>
              <a:ext uri="{FF2B5EF4-FFF2-40B4-BE49-F238E27FC236}">
                <a16:creationId xmlns:a16="http://schemas.microsoft.com/office/drawing/2014/main" id="{68ED939A-2100-9ED5-7AAB-B8C4580B3A1B}"/>
              </a:ext>
            </a:extLst>
          </p:cNvPr>
          <p:cNvSpPr/>
          <p:nvPr/>
        </p:nvSpPr>
        <p:spPr>
          <a:xfrm>
            <a:off x="501372" y="839272"/>
            <a:ext cx="3731419" cy="234910"/>
          </a:xfrm>
          <a:prstGeom prst="rect">
            <a:avLst/>
          </a:prstGeom>
          <a:noFill/>
          <a:ln/>
        </p:spPr>
        <p:txBody>
          <a:bodyPr wrap="none" lIns="0" tIns="0" rIns="0" bIns="0" rtlCol="0" anchor="t"/>
          <a:lstStyle/>
          <a:p>
            <a:pPr marL="0" indent="0" algn="l">
              <a:lnSpc>
                <a:spcPts val="1850"/>
              </a:lnSpc>
              <a:buNone/>
            </a:pPr>
            <a:r>
              <a:rPr lang="en-US" sz="1450" dirty="0">
                <a:solidFill>
                  <a:srgbClr val="E04F00"/>
                </a:solidFill>
                <a:latin typeface="PT Serif" pitchFamily="34" charset="0"/>
                <a:ea typeface="PT Serif" pitchFamily="34" charset="-122"/>
                <a:cs typeface="PT Serif" pitchFamily="34" charset="-120"/>
              </a:rPr>
              <a:t>Hypothesis 8 (H8)</a:t>
            </a:r>
            <a:r>
              <a:rPr lang="en-US" sz="1450" dirty="0">
                <a:solidFill>
                  <a:srgbClr val="020202"/>
                </a:solidFill>
                <a:latin typeface="PT Serif" pitchFamily="34" charset="0"/>
                <a:ea typeface="PT Serif" pitchFamily="34" charset="-122"/>
                <a:cs typeface="PT Serif" pitchFamily="34" charset="-120"/>
              </a:rPr>
              <a:t>: Point vs Grid Consistency</a:t>
            </a:r>
            <a:endParaRPr lang="en-US" sz="1450" dirty="0"/>
          </a:p>
        </p:txBody>
      </p:sp>
      <p:sp>
        <p:nvSpPr>
          <p:cNvPr id="27" name="Text 1">
            <a:extLst>
              <a:ext uri="{FF2B5EF4-FFF2-40B4-BE49-F238E27FC236}">
                <a16:creationId xmlns:a16="http://schemas.microsoft.com/office/drawing/2014/main" id="{2A4699DD-1EA4-B727-C1BE-D21676E372E2}"/>
              </a:ext>
            </a:extLst>
          </p:cNvPr>
          <p:cNvSpPr/>
          <p:nvPr/>
        </p:nvSpPr>
        <p:spPr>
          <a:xfrm>
            <a:off x="501372" y="1217414"/>
            <a:ext cx="12527756" cy="648653"/>
          </a:xfrm>
          <a:prstGeom prst="rect">
            <a:avLst/>
          </a:prstGeom>
          <a:noFill/>
          <a:ln/>
        </p:spPr>
        <p:txBody>
          <a:bodyPr wrap="none" lIns="0" tIns="0" rIns="0" bIns="0" rtlCol="0" anchor="t"/>
          <a:lstStyle/>
          <a:p>
            <a:pPr marL="0" indent="0" algn="l">
              <a:lnSpc>
                <a:spcPts val="5100"/>
              </a:lnSpc>
              <a:buNone/>
            </a:pPr>
            <a:r>
              <a:rPr lang="en-US" sz="4050" dirty="0">
                <a:solidFill>
                  <a:srgbClr val="020202"/>
                </a:solidFill>
                <a:latin typeface="PT Serif" pitchFamily="34" charset="0"/>
                <a:ea typeface="PT Serif" pitchFamily="34" charset="-122"/>
                <a:cs typeface="PT Serif" pitchFamily="34" charset="-120"/>
              </a:rPr>
              <a:t>Point Data vs. Gridded Averages: Which Tracks Better?</a:t>
            </a:r>
            <a:endParaRPr lang="en-US" sz="4050" dirty="0"/>
          </a:p>
        </p:txBody>
      </p:sp>
      <p:sp>
        <p:nvSpPr>
          <p:cNvPr id="28" name="Text 2">
            <a:extLst>
              <a:ext uri="{FF2B5EF4-FFF2-40B4-BE49-F238E27FC236}">
                <a16:creationId xmlns:a16="http://schemas.microsoft.com/office/drawing/2014/main" id="{61D89D9C-B664-AC5D-4F71-659F6CADC862}"/>
              </a:ext>
            </a:extLst>
          </p:cNvPr>
          <p:cNvSpPr/>
          <p:nvPr/>
        </p:nvSpPr>
        <p:spPr>
          <a:xfrm>
            <a:off x="486132" y="1881307"/>
            <a:ext cx="13627656" cy="229076"/>
          </a:xfrm>
          <a:prstGeom prst="rect">
            <a:avLst/>
          </a:prstGeom>
          <a:noFill/>
          <a:ln/>
        </p:spPr>
        <p:txBody>
          <a:bodyPr wrap="none" lIns="0" tIns="0" rIns="0" bIns="0" rtlCol="0" anchor="t"/>
          <a:lstStyle/>
          <a:p>
            <a:pPr marL="0" indent="0" algn="l">
              <a:lnSpc>
                <a:spcPts val="1800"/>
              </a:lnSpc>
              <a:buNone/>
            </a:pPr>
            <a:r>
              <a:rPr lang="en-US" sz="2000" dirty="0">
                <a:solidFill>
                  <a:srgbClr val="383838"/>
                </a:solidFill>
                <a:latin typeface="DM Sans" pitchFamily="34" charset="0"/>
                <a:ea typeface="DM Sans" pitchFamily="34" charset="-122"/>
                <a:cs typeface="DM Sans" pitchFamily="34" charset="-120"/>
              </a:rPr>
              <a:t>Hypothesis: Temperature point data track gridded averages more closely than precipitation, indicating differing </a:t>
            </a:r>
          </a:p>
          <a:p>
            <a:pPr marL="0" indent="0" algn="l">
              <a:lnSpc>
                <a:spcPts val="1800"/>
              </a:lnSpc>
              <a:buNone/>
            </a:pPr>
            <a:r>
              <a:rPr lang="en-US" sz="2000" dirty="0">
                <a:solidFill>
                  <a:srgbClr val="383838"/>
                </a:solidFill>
                <a:latin typeface="DM Sans" pitchFamily="34" charset="0"/>
                <a:ea typeface="DM Sans" pitchFamily="34" charset="-122"/>
                <a:cs typeface="DM Sans" pitchFamily="34" charset="-120"/>
              </a:rPr>
              <a:t>spatial consistency.</a:t>
            </a:r>
            <a:endParaRPr lang="en-US" sz="2000" dirty="0"/>
          </a:p>
        </p:txBody>
      </p:sp>
      <p:sp>
        <p:nvSpPr>
          <p:cNvPr id="29" name="Shape 3">
            <a:extLst>
              <a:ext uri="{FF2B5EF4-FFF2-40B4-BE49-F238E27FC236}">
                <a16:creationId xmlns:a16="http://schemas.microsoft.com/office/drawing/2014/main" id="{C4A2AA2D-3565-C94D-A01D-D7C6DCB7ED8A}"/>
              </a:ext>
            </a:extLst>
          </p:cNvPr>
          <p:cNvSpPr/>
          <p:nvPr/>
        </p:nvSpPr>
        <p:spPr>
          <a:xfrm>
            <a:off x="501372" y="2471023"/>
            <a:ext cx="6742152" cy="2298621"/>
          </a:xfrm>
          <a:prstGeom prst="roundRect">
            <a:avLst>
              <a:gd name="adj" fmla="val 935"/>
            </a:avLst>
          </a:prstGeom>
          <a:solidFill>
            <a:srgbClr val="FFFFFF"/>
          </a:solidFill>
          <a:ln w="15240">
            <a:solidFill>
              <a:srgbClr val="D8D4D4"/>
            </a:solidFill>
            <a:prstDash val="solid"/>
          </a:ln>
        </p:spPr>
        <p:txBody>
          <a:bodyPr/>
          <a:lstStyle/>
          <a:p>
            <a:endParaRPr lang="en-US"/>
          </a:p>
        </p:txBody>
      </p:sp>
      <p:sp>
        <p:nvSpPr>
          <p:cNvPr id="30" name="Shape 4">
            <a:extLst>
              <a:ext uri="{FF2B5EF4-FFF2-40B4-BE49-F238E27FC236}">
                <a16:creationId xmlns:a16="http://schemas.microsoft.com/office/drawing/2014/main" id="{9C7646E1-533D-0A8F-50C9-F5C5B95CA406}"/>
              </a:ext>
            </a:extLst>
          </p:cNvPr>
          <p:cNvSpPr/>
          <p:nvPr/>
        </p:nvSpPr>
        <p:spPr>
          <a:xfrm>
            <a:off x="516612" y="2486263"/>
            <a:ext cx="6711672" cy="429697"/>
          </a:xfrm>
          <a:prstGeom prst="roundRect">
            <a:avLst>
              <a:gd name="adj" fmla="val 745"/>
            </a:avLst>
          </a:prstGeom>
          <a:solidFill>
            <a:srgbClr val="F2EEEE"/>
          </a:solidFill>
          <a:ln/>
        </p:spPr>
        <p:txBody>
          <a:bodyPr/>
          <a:lstStyle/>
          <a:p>
            <a:endParaRPr lang="en-US"/>
          </a:p>
        </p:txBody>
      </p:sp>
      <p:sp>
        <p:nvSpPr>
          <p:cNvPr id="31" name="Text 5">
            <a:extLst>
              <a:ext uri="{FF2B5EF4-FFF2-40B4-BE49-F238E27FC236}">
                <a16:creationId xmlns:a16="http://schemas.microsoft.com/office/drawing/2014/main" id="{E7602190-D862-6478-6020-A139295EAD4A}"/>
              </a:ext>
            </a:extLst>
          </p:cNvPr>
          <p:cNvSpPr/>
          <p:nvPr/>
        </p:nvSpPr>
        <p:spPr>
          <a:xfrm>
            <a:off x="3764994" y="2566749"/>
            <a:ext cx="214789" cy="268605"/>
          </a:xfrm>
          <a:prstGeom prst="rect">
            <a:avLst/>
          </a:prstGeom>
          <a:noFill/>
          <a:ln/>
        </p:spPr>
        <p:txBody>
          <a:bodyPr wrap="none" lIns="0" tIns="0" rIns="0" bIns="0" rtlCol="0" anchor="t"/>
          <a:lstStyle/>
          <a:p>
            <a:pPr marL="0" indent="0" algn="l">
              <a:lnSpc>
                <a:spcPts val="1650"/>
              </a:lnSpc>
              <a:buNone/>
            </a:pPr>
            <a:r>
              <a:rPr lang="en-US" sz="1650" dirty="0">
                <a:solidFill>
                  <a:srgbClr val="383838"/>
                </a:solidFill>
                <a:latin typeface="PT Serif" pitchFamily="34" charset="0"/>
                <a:ea typeface="PT Serif" pitchFamily="34" charset="-122"/>
                <a:cs typeface="PT Serif" pitchFamily="34" charset="-120"/>
              </a:rPr>
              <a:t>1</a:t>
            </a:r>
            <a:endParaRPr lang="en-US" sz="1650" dirty="0"/>
          </a:p>
        </p:txBody>
      </p:sp>
      <p:sp>
        <p:nvSpPr>
          <p:cNvPr id="32" name="Text 6">
            <a:extLst>
              <a:ext uri="{FF2B5EF4-FFF2-40B4-BE49-F238E27FC236}">
                <a16:creationId xmlns:a16="http://schemas.microsoft.com/office/drawing/2014/main" id="{F302FC0B-9C1B-9088-0F7E-0946C116D6AB}"/>
              </a:ext>
            </a:extLst>
          </p:cNvPr>
          <p:cNvSpPr/>
          <p:nvPr/>
        </p:nvSpPr>
        <p:spPr>
          <a:xfrm>
            <a:off x="659844" y="3059192"/>
            <a:ext cx="1880235" cy="234910"/>
          </a:xfrm>
          <a:prstGeom prst="rect">
            <a:avLst/>
          </a:prstGeom>
          <a:noFill/>
          <a:ln/>
        </p:spPr>
        <p:txBody>
          <a:bodyPr wrap="none" lIns="0" tIns="0" rIns="0" bIns="0" rtlCol="0" anchor="t"/>
          <a:lstStyle/>
          <a:p>
            <a:pPr marL="0" indent="0" algn="l">
              <a:lnSpc>
                <a:spcPts val="1850"/>
              </a:lnSpc>
              <a:buNone/>
            </a:pPr>
            <a:r>
              <a:rPr lang="en-US" sz="1450" dirty="0">
                <a:solidFill>
                  <a:srgbClr val="383838"/>
                </a:solidFill>
                <a:latin typeface="PT Serif" pitchFamily="34" charset="0"/>
                <a:ea typeface="PT Serif" pitchFamily="34" charset="-122"/>
                <a:cs typeface="PT Serif" pitchFamily="34" charset="-120"/>
              </a:rPr>
              <a:t>Methodology</a:t>
            </a:r>
            <a:endParaRPr lang="en-US" sz="1450" dirty="0"/>
          </a:p>
        </p:txBody>
      </p:sp>
      <p:sp>
        <p:nvSpPr>
          <p:cNvPr id="33" name="Text 7">
            <a:extLst>
              <a:ext uri="{FF2B5EF4-FFF2-40B4-BE49-F238E27FC236}">
                <a16:creationId xmlns:a16="http://schemas.microsoft.com/office/drawing/2014/main" id="{18ACDF5A-D73C-C825-278A-9A5082FED393}"/>
              </a:ext>
            </a:extLst>
          </p:cNvPr>
          <p:cNvSpPr/>
          <p:nvPr/>
        </p:nvSpPr>
        <p:spPr>
          <a:xfrm>
            <a:off x="659844" y="3379946"/>
            <a:ext cx="6425208"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This study involved comparing point data measurements for temperature and precipitation with corresponding gridded average datasets.</a:t>
            </a:r>
            <a:endParaRPr lang="en-US" sz="1100" dirty="0"/>
          </a:p>
        </p:txBody>
      </p:sp>
      <p:sp>
        <p:nvSpPr>
          <p:cNvPr id="34" name="Text 8">
            <a:extLst>
              <a:ext uri="{FF2B5EF4-FFF2-40B4-BE49-F238E27FC236}">
                <a16:creationId xmlns:a16="http://schemas.microsoft.com/office/drawing/2014/main" id="{87107E74-55E5-CBB7-3300-29FE20058E12}"/>
              </a:ext>
            </a:extLst>
          </p:cNvPr>
          <p:cNvSpPr/>
          <p:nvPr/>
        </p:nvSpPr>
        <p:spPr>
          <a:xfrm>
            <a:off x="659844" y="3923943"/>
            <a:ext cx="6425208" cy="687229"/>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Statistical methods, including R² (coefficient of determination) and RMSE (Root Mean Square Error), were used to quantify the consistency and spatial variability between the point data and gridded averages. P-values were also calculated to determine statistical significance.</a:t>
            </a:r>
            <a:endParaRPr lang="en-US" sz="1100" dirty="0"/>
          </a:p>
        </p:txBody>
      </p:sp>
      <p:sp>
        <p:nvSpPr>
          <p:cNvPr id="35" name="Shape 9">
            <a:extLst>
              <a:ext uri="{FF2B5EF4-FFF2-40B4-BE49-F238E27FC236}">
                <a16:creationId xmlns:a16="http://schemas.microsoft.com/office/drawing/2014/main" id="{8A33B853-0987-FDA1-F28E-8C677D4F3AE9}"/>
              </a:ext>
            </a:extLst>
          </p:cNvPr>
          <p:cNvSpPr/>
          <p:nvPr/>
        </p:nvSpPr>
        <p:spPr>
          <a:xfrm>
            <a:off x="7386757" y="2471023"/>
            <a:ext cx="6742271" cy="2298621"/>
          </a:xfrm>
          <a:prstGeom prst="roundRect">
            <a:avLst>
              <a:gd name="adj" fmla="val 935"/>
            </a:avLst>
          </a:prstGeom>
          <a:solidFill>
            <a:srgbClr val="FFFFFF"/>
          </a:solidFill>
          <a:ln w="15240">
            <a:solidFill>
              <a:srgbClr val="D8D4D4"/>
            </a:solidFill>
            <a:prstDash val="solid"/>
          </a:ln>
        </p:spPr>
        <p:txBody>
          <a:bodyPr/>
          <a:lstStyle/>
          <a:p>
            <a:endParaRPr lang="en-US"/>
          </a:p>
        </p:txBody>
      </p:sp>
      <p:sp>
        <p:nvSpPr>
          <p:cNvPr id="36" name="Shape 10">
            <a:extLst>
              <a:ext uri="{FF2B5EF4-FFF2-40B4-BE49-F238E27FC236}">
                <a16:creationId xmlns:a16="http://schemas.microsoft.com/office/drawing/2014/main" id="{7099BF7D-026D-C66E-0DC1-F6B750053A02}"/>
              </a:ext>
            </a:extLst>
          </p:cNvPr>
          <p:cNvSpPr/>
          <p:nvPr/>
        </p:nvSpPr>
        <p:spPr>
          <a:xfrm>
            <a:off x="7401997" y="2486263"/>
            <a:ext cx="6711791" cy="429697"/>
          </a:xfrm>
          <a:prstGeom prst="roundRect">
            <a:avLst>
              <a:gd name="adj" fmla="val 745"/>
            </a:avLst>
          </a:prstGeom>
          <a:solidFill>
            <a:srgbClr val="F2EEEE"/>
          </a:solidFill>
          <a:ln/>
        </p:spPr>
        <p:txBody>
          <a:bodyPr/>
          <a:lstStyle/>
          <a:p>
            <a:endParaRPr lang="en-US"/>
          </a:p>
        </p:txBody>
      </p:sp>
      <p:sp>
        <p:nvSpPr>
          <p:cNvPr id="37" name="Text 11">
            <a:extLst>
              <a:ext uri="{FF2B5EF4-FFF2-40B4-BE49-F238E27FC236}">
                <a16:creationId xmlns:a16="http://schemas.microsoft.com/office/drawing/2014/main" id="{FBF2BD0B-1849-0BC9-0C97-3FD544F9EA32}"/>
              </a:ext>
            </a:extLst>
          </p:cNvPr>
          <p:cNvSpPr/>
          <p:nvPr/>
        </p:nvSpPr>
        <p:spPr>
          <a:xfrm>
            <a:off x="10650498" y="2566749"/>
            <a:ext cx="214789" cy="268605"/>
          </a:xfrm>
          <a:prstGeom prst="rect">
            <a:avLst/>
          </a:prstGeom>
          <a:noFill/>
          <a:ln/>
        </p:spPr>
        <p:txBody>
          <a:bodyPr wrap="none" lIns="0" tIns="0" rIns="0" bIns="0" rtlCol="0" anchor="t"/>
          <a:lstStyle/>
          <a:p>
            <a:pPr marL="0" indent="0" algn="l">
              <a:lnSpc>
                <a:spcPts val="1650"/>
              </a:lnSpc>
              <a:buNone/>
            </a:pPr>
            <a:r>
              <a:rPr lang="en-US" sz="1650" dirty="0">
                <a:solidFill>
                  <a:srgbClr val="383838"/>
                </a:solidFill>
                <a:latin typeface="PT Serif" pitchFamily="34" charset="0"/>
                <a:ea typeface="PT Serif" pitchFamily="34" charset="-122"/>
                <a:cs typeface="PT Serif" pitchFamily="34" charset="-120"/>
              </a:rPr>
              <a:t>2</a:t>
            </a:r>
            <a:endParaRPr lang="en-US" sz="1650" dirty="0"/>
          </a:p>
        </p:txBody>
      </p:sp>
      <p:sp>
        <p:nvSpPr>
          <p:cNvPr id="38" name="Text 12">
            <a:extLst>
              <a:ext uri="{FF2B5EF4-FFF2-40B4-BE49-F238E27FC236}">
                <a16:creationId xmlns:a16="http://schemas.microsoft.com/office/drawing/2014/main" id="{D6DF64E7-1207-13E2-F150-B0402BF7BE3A}"/>
              </a:ext>
            </a:extLst>
          </p:cNvPr>
          <p:cNvSpPr/>
          <p:nvPr/>
        </p:nvSpPr>
        <p:spPr>
          <a:xfrm>
            <a:off x="7545229" y="3059192"/>
            <a:ext cx="1880235" cy="234910"/>
          </a:xfrm>
          <a:prstGeom prst="rect">
            <a:avLst/>
          </a:prstGeom>
          <a:noFill/>
          <a:ln/>
        </p:spPr>
        <p:txBody>
          <a:bodyPr wrap="none" lIns="0" tIns="0" rIns="0" bIns="0" rtlCol="0" anchor="t"/>
          <a:lstStyle/>
          <a:p>
            <a:pPr marL="0" indent="0" algn="l">
              <a:lnSpc>
                <a:spcPts val="1850"/>
              </a:lnSpc>
              <a:buNone/>
            </a:pPr>
            <a:r>
              <a:rPr lang="en-US" sz="1450" dirty="0">
                <a:solidFill>
                  <a:srgbClr val="383838"/>
                </a:solidFill>
                <a:latin typeface="PT Serif" pitchFamily="34" charset="0"/>
                <a:ea typeface="PT Serif" pitchFamily="34" charset="-122"/>
                <a:cs typeface="PT Serif" pitchFamily="34" charset="-120"/>
              </a:rPr>
              <a:t>Key Findings</a:t>
            </a:r>
            <a:endParaRPr lang="en-US" sz="1450" dirty="0"/>
          </a:p>
        </p:txBody>
      </p:sp>
      <p:sp>
        <p:nvSpPr>
          <p:cNvPr id="39" name="Text 13">
            <a:extLst>
              <a:ext uri="{FF2B5EF4-FFF2-40B4-BE49-F238E27FC236}">
                <a16:creationId xmlns:a16="http://schemas.microsoft.com/office/drawing/2014/main" id="{E196676D-90DF-1B3E-12B9-745DBCD0DA80}"/>
              </a:ext>
            </a:extLst>
          </p:cNvPr>
          <p:cNvSpPr/>
          <p:nvPr/>
        </p:nvSpPr>
        <p:spPr>
          <a:xfrm>
            <a:off x="7545229" y="3379946"/>
            <a:ext cx="6425327"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The statistical analysis reveals a stark difference: temperature correlates almost perfectly with gridded values (R² = 0.98), while precipitation shows only moderate correlation (R² = 0.58).</a:t>
            </a:r>
            <a:endParaRPr lang="en-US" sz="1100" dirty="0"/>
          </a:p>
        </p:txBody>
      </p:sp>
      <p:sp>
        <p:nvSpPr>
          <p:cNvPr id="40" name="Text 14">
            <a:extLst>
              <a:ext uri="{FF2B5EF4-FFF2-40B4-BE49-F238E27FC236}">
                <a16:creationId xmlns:a16="http://schemas.microsoft.com/office/drawing/2014/main" id="{14C36A26-8EEC-6212-7B99-ADEB738093D0}"/>
              </a:ext>
            </a:extLst>
          </p:cNvPr>
          <p:cNvSpPr/>
          <p:nvPr/>
        </p:nvSpPr>
        <p:spPr>
          <a:xfrm>
            <a:off x="7545229" y="3923943"/>
            <a:ext cx="6425327"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This suggests that temperature is spatially smoother and more uniformly distributed, whereas rainfall is highly localized and variable.</a:t>
            </a:r>
            <a:endParaRPr lang="en-US" sz="1100" dirty="0"/>
          </a:p>
        </p:txBody>
      </p:sp>
      <p:sp>
        <p:nvSpPr>
          <p:cNvPr id="41" name="Text 15">
            <a:extLst>
              <a:ext uri="{FF2B5EF4-FFF2-40B4-BE49-F238E27FC236}">
                <a16:creationId xmlns:a16="http://schemas.microsoft.com/office/drawing/2014/main" id="{60D0B382-B927-E609-6E5C-DCCC370C4584}"/>
              </a:ext>
            </a:extLst>
          </p:cNvPr>
          <p:cNvSpPr/>
          <p:nvPr/>
        </p:nvSpPr>
        <p:spPr>
          <a:xfrm>
            <a:off x="501372" y="4930735"/>
            <a:ext cx="13627656"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Comparison of Point Data vs. Gridded Averages:</a:t>
            </a:r>
            <a:endParaRPr lang="en-US" sz="1100" dirty="0"/>
          </a:p>
        </p:txBody>
      </p:sp>
      <p:sp>
        <p:nvSpPr>
          <p:cNvPr id="42" name="Shape 16">
            <a:extLst>
              <a:ext uri="{FF2B5EF4-FFF2-40B4-BE49-F238E27FC236}">
                <a16:creationId xmlns:a16="http://schemas.microsoft.com/office/drawing/2014/main" id="{B6B452CF-BC1F-C669-FB3B-7F81CCA34061}"/>
              </a:ext>
            </a:extLst>
          </p:cNvPr>
          <p:cNvSpPr/>
          <p:nvPr/>
        </p:nvSpPr>
        <p:spPr>
          <a:xfrm>
            <a:off x="501372" y="5320903"/>
            <a:ext cx="13627656" cy="1679258"/>
          </a:xfrm>
          <a:prstGeom prst="roundRect">
            <a:avLst>
              <a:gd name="adj" fmla="val 1280"/>
            </a:avLst>
          </a:prstGeom>
          <a:noFill/>
          <a:ln w="7620">
            <a:solidFill>
              <a:srgbClr val="000000">
                <a:alpha val="8000"/>
              </a:srgbClr>
            </a:solidFill>
            <a:prstDash val="solid"/>
          </a:ln>
        </p:spPr>
        <p:txBody>
          <a:bodyPr/>
          <a:lstStyle/>
          <a:p>
            <a:endParaRPr lang="en-US"/>
          </a:p>
        </p:txBody>
      </p:sp>
      <p:sp>
        <p:nvSpPr>
          <p:cNvPr id="43" name="Shape 17">
            <a:extLst>
              <a:ext uri="{FF2B5EF4-FFF2-40B4-BE49-F238E27FC236}">
                <a16:creationId xmlns:a16="http://schemas.microsoft.com/office/drawing/2014/main" id="{1D5F1FD5-B68B-4B13-EB80-8365670B61DE}"/>
              </a:ext>
            </a:extLst>
          </p:cNvPr>
          <p:cNvSpPr/>
          <p:nvPr/>
        </p:nvSpPr>
        <p:spPr>
          <a:xfrm>
            <a:off x="508992" y="5328523"/>
            <a:ext cx="13612416" cy="416004"/>
          </a:xfrm>
          <a:prstGeom prst="rect">
            <a:avLst/>
          </a:prstGeom>
          <a:solidFill>
            <a:srgbClr val="FFFFFF">
              <a:alpha val="4000"/>
            </a:srgbClr>
          </a:solidFill>
          <a:ln/>
        </p:spPr>
        <p:txBody>
          <a:bodyPr/>
          <a:lstStyle/>
          <a:p>
            <a:endParaRPr lang="en-US"/>
          </a:p>
        </p:txBody>
      </p:sp>
      <p:sp>
        <p:nvSpPr>
          <p:cNvPr id="44" name="Text 18">
            <a:extLst>
              <a:ext uri="{FF2B5EF4-FFF2-40B4-BE49-F238E27FC236}">
                <a16:creationId xmlns:a16="http://schemas.microsoft.com/office/drawing/2014/main" id="{2E8415B3-BD46-05E9-4CC4-0092515ABCB2}"/>
              </a:ext>
            </a:extLst>
          </p:cNvPr>
          <p:cNvSpPr/>
          <p:nvPr/>
        </p:nvSpPr>
        <p:spPr>
          <a:xfrm>
            <a:off x="652343" y="5421987"/>
            <a:ext cx="3793450"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Metric</a:t>
            </a:r>
            <a:endParaRPr lang="en-US" sz="1100" dirty="0"/>
          </a:p>
        </p:txBody>
      </p:sp>
      <p:sp>
        <p:nvSpPr>
          <p:cNvPr id="45" name="Text 19">
            <a:extLst>
              <a:ext uri="{FF2B5EF4-FFF2-40B4-BE49-F238E27FC236}">
                <a16:creationId xmlns:a16="http://schemas.microsoft.com/office/drawing/2014/main" id="{69C6899B-220B-D7A5-DAA9-E2CA622F0507}"/>
              </a:ext>
            </a:extLst>
          </p:cNvPr>
          <p:cNvSpPr/>
          <p:nvPr/>
        </p:nvSpPr>
        <p:spPr>
          <a:xfrm>
            <a:off x="4739878" y="5421987"/>
            <a:ext cx="4470202"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Temperature</a:t>
            </a:r>
            <a:endParaRPr lang="en-US" sz="1100" dirty="0"/>
          </a:p>
        </p:txBody>
      </p:sp>
      <p:sp>
        <p:nvSpPr>
          <p:cNvPr id="46" name="Text 20">
            <a:extLst>
              <a:ext uri="{FF2B5EF4-FFF2-40B4-BE49-F238E27FC236}">
                <a16:creationId xmlns:a16="http://schemas.microsoft.com/office/drawing/2014/main" id="{426345B5-4A2C-35B9-953F-B24FCBF45BA4}"/>
              </a:ext>
            </a:extLst>
          </p:cNvPr>
          <p:cNvSpPr/>
          <p:nvPr/>
        </p:nvSpPr>
        <p:spPr>
          <a:xfrm>
            <a:off x="9504164" y="5421987"/>
            <a:ext cx="4474012"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Precipitation</a:t>
            </a:r>
            <a:endParaRPr lang="en-US" sz="1100" dirty="0"/>
          </a:p>
        </p:txBody>
      </p:sp>
      <p:sp>
        <p:nvSpPr>
          <p:cNvPr id="47" name="Shape 21">
            <a:extLst>
              <a:ext uri="{FF2B5EF4-FFF2-40B4-BE49-F238E27FC236}">
                <a16:creationId xmlns:a16="http://schemas.microsoft.com/office/drawing/2014/main" id="{A71355C7-F2DE-91DA-274A-6A679609C267}"/>
              </a:ext>
            </a:extLst>
          </p:cNvPr>
          <p:cNvSpPr/>
          <p:nvPr/>
        </p:nvSpPr>
        <p:spPr>
          <a:xfrm>
            <a:off x="508992" y="5744528"/>
            <a:ext cx="13612416" cy="416004"/>
          </a:xfrm>
          <a:prstGeom prst="rect">
            <a:avLst/>
          </a:prstGeom>
          <a:solidFill>
            <a:srgbClr val="000000">
              <a:alpha val="4000"/>
            </a:srgbClr>
          </a:solidFill>
          <a:ln/>
        </p:spPr>
        <p:txBody>
          <a:bodyPr/>
          <a:lstStyle/>
          <a:p>
            <a:endParaRPr lang="en-US"/>
          </a:p>
        </p:txBody>
      </p:sp>
      <p:sp>
        <p:nvSpPr>
          <p:cNvPr id="48" name="Text 22">
            <a:extLst>
              <a:ext uri="{FF2B5EF4-FFF2-40B4-BE49-F238E27FC236}">
                <a16:creationId xmlns:a16="http://schemas.microsoft.com/office/drawing/2014/main" id="{17C9195E-BB89-4B7C-0836-3AE9D322D400}"/>
              </a:ext>
            </a:extLst>
          </p:cNvPr>
          <p:cNvSpPr/>
          <p:nvPr/>
        </p:nvSpPr>
        <p:spPr>
          <a:xfrm>
            <a:off x="652343" y="5837992"/>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R²</a:t>
            </a:r>
            <a:endParaRPr lang="en-US" sz="1100" dirty="0"/>
          </a:p>
        </p:txBody>
      </p:sp>
      <p:sp>
        <p:nvSpPr>
          <p:cNvPr id="49" name="Text 23">
            <a:extLst>
              <a:ext uri="{FF2B5EF4-FFF2-40B4-BE49-F238E27FC236}">
                <a16:creationId xmlns:a16="http://schemas.microsoft.com/office/drawing/2014/main" id="{98E1B783-5350-785C-018A-E6760A8A838B}"/>
              </a:ext>
            </a:extLst>
          </p:cNvPr>
          <p:cNvSpPr/>
          <p:nvPr/>
        </p:nvSpPr>
        <p:spPr>
          <a:xfrm>
            <a:off x="4739878" y="5837992"/>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0.98</a:t>
            </a:r>
            <a:endParaRPr lang="en-US" sz="1100" dirty="0"/>
          </a:p>
        </p:txBody>
      </p:sp>
      <p:sp>
        <p:nvSpPr>
          <p:cNvPr id="50" name="Text 24">
            <a:extLst>
              <a:ext uri="{FF2B5EF4-FFF2-40B4-BE49-F238E27FC236}">
                <a16:creationId xmlns:a16="http://schemas.microsoft.com/office/drawing/2014/main" id="{18F72BDE-FE5C-60EA-4E14-3389C310AFBE}"/>
              </a:ext>
            </a:extLst>
          </p:cNvPr>
          <p:cNvSpPr/>
          <p:nvPr/>
        </p:nvSpPr>
        <p:spPr>
          <a:xfrm>
            <a:off x="9504164" y="5837992"/>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0.58</a:t>
            </a:r>
            <a:endParaRPr lang="en-US" sz="1100" dirty="0"/>
          </a:p>
        </p:txBody>
      </p:sp>
      <p:sp>
        <p:nvSpPr>
          <p:cNvPr id="51" name="Shape 25">
            <a:extLst>
              <a:ext uri="{FF2B5EF4-FFF2-40B4-BE49-F238E27FC236}">
                <a16:creationId xmlns:a16="http://schemas.microsoft.com/office/drawing/2014/main" id="{4842B48B-417F-DB45-8075-29F47783C120}"/>
              </a:ext>
            </a:extLst>
          </p:cNvPr>
          <p:cNvSpPr/>
          <p:nvPr/>
        </p:nvSpPr>
        <p:spPr>
          <a:xfrm>
            <a:off x="508992" y="6160532"/>
            <a:ext cx="13612416" cy="416004"/>
          </a:xfrm>
          <a:prstGeom prst="rect">
            <a:avLst/>
          </a:prstGeom>
          <a:solidFill>
            <a:srgbClr val="FFFFFF">
              <a:alpha val="4000"/>
            </a:srgbClr>
          </a:solidFill>
          <a:ln/>
        </p:spPr>
        <p:txBody>
          <a:bodyPr/>
          <a:lstStyle/>
          <a:p>
            <a:endParaRPr lang="en-US"/>
          </a:p>
        </p:txBody>
      </p:sp>
      <p:sp>
        <p:nvSpPr>
          <p:cNvPr id="52" name="Text 26">
            <a:extLst>
              <a:ext uri="{FF2B5EF4-FFF2-40B4-BE49-F238E27FC236}">
                <a16:creationId xmlns:a16="http://schemas.microsoft.com/office/drawing/2014/main" id="{3DAF897C-EAA9-5627-61FA-A4FC512FC020}"/>
              </a:ext>
            </a:extLst>
          </p:cNvPr>
          <p:cNvSpPr/>
          <p:nvPr/>
        </p:nvSpPr>
        <p:spPr>
          <a:xfrm>
            <a:off x="652343" y="6253996"/>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RMSE</a:t>
            </a:r>
            <a:endParaRPr lang="en-US" sz="1100" dirty="0"/>
          </a:p>
        </p:txBody>
      </p:sp>
      <p:sp>
        <p:nvSpPr>
          <p:cNvPr id="53" name="Text 27">
            <a:extLst>
              <a:ext uri="{FF2B5EF4-FFF2-40B4-BE49-F238E27FC236}">
                <a16:creationId xmlns:a16="http://schemas.microsoft.com/office/drawing/2014/main" id="{E5BC807E-693E-DA53-BDA5-07958148CFBF}"/>
              </a:ext>
            </a:extLst>
          </p:cNvPr>
          <p:cNvSpPr/>
          <p:nvPr/>
        </p:nvSpPr>
        <p:spPr>
          <a:xfrm>
            <a:off x="4739878" y="6253996"/>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0.9°C</a:t>
            </a:r>
            <a:endParaRPr lang="en-US" sz="1100" dirty="0"/>
          </a:p>
        </p:txBody>
      </p:sp>
      <p:sp>
        <p:nvSpPr>
          <p:cNvPr id="54" name="Text 28">
            <a:extLst>
              <a:ext uri="{FF2B5EF4-FFF2-40B4-BE49-F238E27FC236}">
                <a16:creationId xmlns:a16="http://schemas.microsoft.com/office/drawing/2014/main" id="{3D579169-81CF-5FEB-6F0C-7C896CE23890}"/>
              </a:ext>
            </a:extLst>
          </p:cNvPr>
          <p:cNvSpPr/>
          <p:nvPr/>
        </p:nvSpPr>
        <p:spPr>
          <a:xfrm>
            <a:off x="9504164" y="6253996"/>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25 mm</a:t>
            </a:r>
            <a:endParaRPr lang="en-US" sz="1100" dirty="0"/>
          </a:p>
        </p:txBody>
      </p:sp>
      <p:sp>
        <p:nvSpPr>
          <p:cNvPr id="55" name="Shape 29">
            <a:extLst>
              <a:ext uri="{FF2B5EF4-FFF2-40B4-BE49-F238E27FC236}">
                <a16:creationId xmlns:a16="http://schemas.microsoft.com/office/drawing/2014/main" id="{A4B25E70-4EEA-3541-5246-05BB52B09091}"/>
              </a:ext>
            </a:extLst>
          </p:cNvPr>
          <p:cNvSpPr/>
          <p:nvPr/>
        </p:nvSpPr>
        <p:spPr>
          <a:xfrm>
            <a:off x="508992" y="6576536"/>
            <a:ext cx="13612416" cy="416004"/>
          </a:xfrm>
          <a:prstGeom prst="rect">
            <a:avLst/>
          </a:prstGeom>
          <a:solidFill>
            <a:srgbClr val="000000">
              <a:alpha val="4000"/>
            </a:srgbClr>
          </a:solidFill>
          <a:ln/>
        </p:spPr>
        <p:txBody>
          <a:bodyPr/>
          <a:lstStyle/>
          <a:p>
            <a:endParaRPr lang="en-US"/>
          </a:p>
        </p:txBody>
      </p:sp>
      <p:sp>
        <p:nvSpPr>
          <p:cNvPr id="56" name="Text 30">
            <a:extLst>
              <a:ext uri="{FF2B5EF4-FFF2-40B4-BE49-F238E27FC236}">
                <a16:creationId xmlns:a16="http://schemas.microsoft.com/office/drawing/2014/main" id="{CDCB7953-EBA0-E72C-DD7E-603771287A83}"/>
              </a:ext>
            </a:extLst>
          </p:cNvPr>
          <p:cNvSpPr/>
          <p:nvPr/>
        </p:nvSpPr>
        <p:spPr>
          <a:xfrm>
            <a:off x="652343" y="6670000"/>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p-value</a:t>
            </a:r>
            <a:endParaRPr lang="en-US" sz="1100" dirty="0"/>
          </a:p>
        </p:txBody>
      </p:sp>
      <p:sp>
        <p:nvSpPr>
          <p:cNvPr id="57" name="Text 31">
            <a:extLst>
              <a:ext uri="{FF2B5EF4-FFF2-40B4-BE49-F238E27FC236}">
                <a16:creationId xmlns:a16="http://schemas.microsoft.com/office/drawing/2014/main" id="{3C68343D-14E5-C736-0D65-F7C929323D3B}"/>
              </a:ext>
            </a:extLst>
          </p:cNvPr>
          <p:cNvSpPr/>
          <p:nvPr/>
        </p:nvSpPr>
        <p:spPr>
          <a:xfrm>
            <a:off x="4739878" y="6670000"/>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&lt;0.01</a:t>
            </a:r>
            <a:endParaRPr lang="en-US" sz="1100" dirty="0"/>
          </a:p>
        </p:txBody>
      </p:sp>
      <p:sp>
        <p:nvSpPr>
          <p:cNvPr id="58" name="Text 32">
            <a:extLst>
              <a:ext uri="{FF2B5EF4-FFF2-40B4-BE49-F238E27FC236}">
                <a16:creationId xmlns:a16="http://schemas.microsoft.com/office/drawing/2014/main" id="{15B51B3F-4888-89A8-8136-7B6A91A2063E}"/>
              </a:ext>
            </a:extLst>
          </p:cNvPr>
          <p:cNvSpPr/>
          <p:nvPr/>
        </p:nvSpPr>
        <p:spPr>
          <a:xfrm>
            <a:off x="9504164" y="6670000"/>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&lt;0.01</a:t>
            </a:r>
            <a:endParaRPr lang="en-US" sz="1100" dirty="0"/>
          </a:p>
        </p:txBody>
      </p:sp>
      <p:sp>
        <p:nvSpPr>
          <p:cNvPr id="60" name="Rectangle 59">
            <a:extLst>
              <a:ext uri="{FF2B5EF4-FFF2-40B4-BE49-F238E27FC236}">
                <a16:creationId xmlns:a16="http://schemas.microsoft.com/office/drawing/2014/main" id="{9F9F4F6C-F60E-6CB0-5BBC-91995BCAF09D}"/>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96835" y="521108"/>
            <a:ext cx="7519789" cy="4699820"/>
          </a:xfrm>
          <a:prstGeom prst="rect">
            <a:avLst/>
          </a:prstGeom>
        </p:spPr>
      </p:pic>
      <p:pic>
        <p:nvPicPr>
          <p:cNvPr id="3" name="Image 1" descr="preencoded.png"/>
          <p:cNvPicPr>
            <a:picLocks noChangeAspect="1"/>
          </p:cNvPicPr>
          <p:nvPr/>
        </p:nvPicPr>
        <p:blipFill>
          <a:blip r:embed="rId4"/>
          <a:stretch>
            <a:fillRect/>
          </a:stretch>
        </p:blipFill>
        <p:spPr>
          <a:xfrm>
            <a:off x="9497962" y="397456"/>
            <a:ext cx="5040404" cy="7701692"/>
          </a:xfrm>
          <a:prstGeom prst="rect">
            <a:avLst/>
          </a:prstGeom>
        </p:spPr>
      </p:pic>
      <p:sp>
        <p:nvSpPr>
          <p:cNvPr id="4" name="Text 0"/>
          <p:cNvSpPr/>
          <p:nvPr/>
        </p:nvSpPr>
        <p:spPr>
          <a:xfrm>
            <a:off x="396835" y="14905315"/>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3">
            <a:extLst>
              <a:ext uri="{FF2B5EF4-FFF2-40B4-BE49-F238E27FC236}">
                <a16:creationId xmlns:a16="http://schemas.microsoft.com/office/drawing/2014/main" id="{B64C5C07-6DDA-0AEE-E9C9-F7D85AF9E10C}"/>
              </a:ext>
            </a:extLst>
          </p:cNvPr>
          <p:cNvSpPr/>
          <p:nvPr/>
        </p:nvSpPr>
        <p:spPr>
          <a:xfrm>
            <a:off x="501372" y="7161252"/>
            <a:ext cx="8085067" cy="372070"/>
          </a:xfrm>
          <a:prstGeom prst="rect">
            <a:avLst/>
          </a:prstGeom>
          <a:noFill/>
          <a:ln/>
        </p:spPr>
        <p:txBody>
          <a:bodyPr wrap="none" lIns="0" tIns="0" rIns="0" bIns="0" rtlCol="0" anchor="t"/>
          <a:lstStyle/>
          <a:p>
            <a:pPr marL="0" indent="0" algn="l">
              <a:lnSpc>
                <a:spcPts val="1800"/>
              </a:lnSpc>
              <a:buNone/>
            </a:pPr>
            <a:r>
              <a:rPr lang="en-US" sz="1200" b="1" dirty="0">
                <a:solidFill>
                  <a:srgbClr val="383838"/>
                </a:solidFill>
                <a:latin typeface="DM Sans" pitchFamily="34" charset="0"/>
                <a:ea typeface="DM Sans" pitchFamily="34" charset="-122"/>
                <a:cs typeface="DM Sans" pitchFamily="34" charset="-120"/>
              </a:rPr>
              <a:t>Conclusion:</a:t>
            </a:r>
            <a:r>
              <a:rPr lang="en-US" sz="1200" dirty="0">
                <a:solidFill>
                  <a:srgbClr val="383838"/>
                </a:solidFill>
                <a:latin typeface="DM Sans" pitchFamily="34" charset="0"/>
                <a:ea typeface="DM Sans" pitchFamily="34" charset="-122"/>
                <a:cs typeface="DM Sans" pitchFamily="34" charset="-120"/>
              </a:rPr>
              <a:t> </a:t>
            </a:r>
            <a:r>
              <a:rPr lang="en-US" sz="1200" dirty="0">
                <a:solidFill>
                  <a:srgbClr val="000000"/>
                </a:solidFill>
                <a:latin typeface="DM Sans" pitchFamily="34" charset="0"/>
                <a:ea typeface="DM Sans" pitchFamily="34" charset="-122"/>
                <a:cs typeface="DM Sans" pitchFamily="34" charset="-120"/>
              </a:rPr>
              <a:t>✅</a:t>
            </a:r>
            <a:r>
              <a:rPr lang="en-US" sz="1200" dirty="0">
                <a:solidFill>
                  <a:srgbClr val="383838"/>
                </a:solidFill>
                <a:latin typeface="DM Sans" pitchFamily="34" charset="0"/>
                <a:ea typeface="DM Sans" pitchFamily="34" charset="-122"/>
                <a:cs typeface="DM Sans" pitchFamily="34" charset="-120"/>
              </a:rPr>
              <a:t> Proved. Temperature aligns significantly better with gridded datasets due to its smoother spatial distribution,</a:t>
            </a:r>
          </a:p>
          <a:p>
            <a:pPr marL="0" indent="0" algn="l">
              <a:lnSpc>
                <a:spcPts val="1800"/>
              </a:lnSpc>
              <a:buNone/>
            </a:pPr>
            <a:r>
              <a:rPr lang="en-US" sz="1200" dirty="0">
                <a:solidFill>
                  <a:srgbClr val="383838"/>
                </a:solidFill>
                <a:latin typeface="DM Sans" pitchFamily="34" charset="0"/>
                <a:ea typeface="DM Sans" pitchFamily="34" charset="-122"/>
                <a:cs typeface="DM Sans" pitchFamily="34" charset="-120"/>
              </a:rPr>
              <a:t> while precipitation exhibits greater localized variability.</a:t>
            </a:r>
            <a:endParaRPr lang="en-US" sz="1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19149"/>
            <a:ext cx="6341864"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PT Serif" pitchFamily="34" charset="0"/>
                <a:ea typeface="PT Serif" pitchFamily="34" charset="-122"/>
                <a:cs typeface="PT Serif" pitchFamily="34" charset="-120"/>
              </a:rPr>
              <a:t>Questions &amp; Discussion</a:t>
            </a:r>
            <a:endParaRPr lang="en-US" sz="4650" dirty="0"/>
          </a:p>
        </p:txBody>
      </p:sp>
      <p:sp>
        <p:nvSpPr>
          <p:cNvPr id="4" name="Text 1"/>
          <p:cNvSpPr/>
          <p:nvPr/>
        </p:nvSpPr>
        <p:spPr>
          <a:xfrm>
            <a:off x="793790" y="3803571"/>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Thank you for your attention to our analysis of global climate patterns. We now open the floor for your questions, comments, and insights.</a:t>
            </a:r>
            <a:endParaRPr lang="en-US" sz="1750" dirty="0"/>
          </a:p>
        </p:txBody>
      </p:sp>
      <p:sp>
        <p:nvSpPr>
          <p:cNvPr id="5" name="Text 2"/>
          <p:cNvSpPr/>
          <p:nvPr/>
        </p:nvSpPr>
        <p:spPr>
          <a:xfrm>
            <a:off x="793790" y="478452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Your engagement is vital as we collectively work towards a deeper understanding of climate science and its implications.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26971" y="754142"/>
            <a:ext cx="3181826" cy="247055"/>
          </a:xfrm>
          <a:prstGeom prst="rect">
            <a:avLst/>
          </a:prstGeom>
          <a:noFill/>
          <a:ln/>
        </p:spPr>
        <p:txBody>
          <a:bodyPr wrap="none" lIns="0" tIns="0" rIns="0" bIns="0" rtlCol="0" anchor="t"/>
          <a:lstStyle/>
          <a:p>
            <a:pPr marL="0" indent="0" algn="l">
              <a:lnSpc>
                <a:spcPts val="1900"/>
              </a:lnSpc>
              <a:buNone/>
            </a:pPr>
            <a:r>
              <a:rPr lang="en-US" sz="1550" dirty="0">
                <a:solidFill>
                  <a:srgbClr val="E04F00"/>
                </a:solidFill>
                <a:latin typeface="PT Serif" pitchFamily="34" charset="0"/>
                <a:ea typeface="PT Serif" pitchFamily="34" charset="-122"/>
                <a:cs typeface="PT Serif" pitchFamily="34" charset="-120"/>
              </a:rPr>
              <a:t>Hypothesis 1 (H1)</a:t>
            </a:r>
            <a:r>
              <a:rPr lang="en-US" sz="1550" dirty="0">
                <a:solidFill>
                  <a:srgbClr val="020202"/>
                </a:solidFill>
                <a:latin typeface="PT Serif" pitchFamily="34" charset="0"/>
                <a:ea typeface="PT Serif" pitchFamily="34" charset="-122"/>
                <a:cs typeface="PT Serif" pitchFamily="34" charset="-120"/>
              </a:rPr>
              <a:t>: Monsoon Trigger</a:t>
            </a:r>
            <a:endParaRPr lang="en-US" sz="1550" dirty="0"/>
          </a:p>
        </p:txBody>
      </p:sp>
      <p:sp>
        <p:nvSpPr>
          <p:cNvPr id="3" name="Text 1"/>
          <p:cNvSpPr/>
          <p:nvPr/>
        </p:nvSpPr>
        <p:spPr>
          <a:xfrm>
            <a:off x="526971" y="1151692"/>
            <a:ext cx="12396430" cy="757118"/>
          </a:xfrm>
          <a:prstGeom prst="rect">
            <a:avLst/>
          </a:prstGeom>
          <a:noFill/>
          <a:ln/>
        </p:spPr>
        <p:txBody>
          <a:bodyPr wrap="none" lIns="0" tIns="0" rIns="0" bIns="0" rtlCol="0" anchor="t"/>
          <a:lstStyle/>
          <a:p>
            <a:pPr>
              <a:lnSpc>
                <a:spcPts val="5350"/>
              </a:lnSpc>
            </a:pPr>
            <a:r>
              <a:rPr lang="en-US" sz="2000" dirty="0">
                <a:latin typeface="PT Serif" panose="020A0603040505020204" pitchFamily="18" charset="77"/>
              </a:rPr>
              <a:t>Periods of high temperature and low pressure increase the probability of convective rainfall events (monsoon onset).</a:t>
            </a:r>
          </a:p>
        </p:txBody>
      </p:sp>
      <p:sp>
        <p:nvSpPr>
          <p:cNvPr id="4" name="Text 2"/>
          <p:cNvSpPr/>
          <p:nvPr/>
        </p:nvSpPr>
        <p:spPr>
          <a:xfrm>
            <a:off x="526971" y="2059305"/>
            <a:ext cx="13576459" cy="240983"/>
          </a:xfrm>
          <a:prstGeom prst="rect">
            <a:avLst/>
          </a:prstGeom>
          <a:noFill/>
          <a:ln/>
        </p:spPr>
        <p:txBody>
          <a:bodyPr wrap="none" lIns="0" tIns="0" rIns="0" bIns="0" rtlCol="0" anchor="t"/>
          <a:lstStyle/>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Hypothesis: Periods of high temperature and low pressure increase rainfall probability, indicating monsoon onset.</a:t>
            </a:r>
            <a:endParaRPr lang="en-US" sz="2000" dirty="0"/>
          </a:p>
        </p:txBody>
      </p:sp>
      <p:sp>
        <p:nvSpPr>
          <p:cNvPr id="5" name="Shape 3"/>
          <p:cNvSpPr/>
          <p:nvPr/>
        </p:nvSpPr>
        <p:spPr>
          <a:xfrm>
            <a:off x="526971" y="2469594"/>
            <a:ext cx="6712982" cy="2227302"/>
          </a:xfrm>
          <a:prstGeom prst="roundRect">
            <a:avLst>
              <a:gd name="adj" fmla="val 1014"/>
            </a:avLst>
          </a:prstGeom>
          <a:solidFill>
            <a:srgbClr val="FFFFFF"/>
          </a:solidFill>
          <a:ln w="15240">
            <a:solidFill>
              <a:srgbClr val="D8D4D4"/>
            </a:solidFill>
            <a:prstDash val="solid"/>
          </a:ln>
        </p:spPr>
        <p:txBody>
          <a:bodyPr/>
          <a:lstStyle/>
          <a:p>
            <a:endParaRPr lang="en-US" dirty="0"/>
          </a:p>
        </p:txBody>
      </p:sp>
      <p:sp>
        <p:nvSpPr>
          <p:cNvPr id="6" name="Shape 4"/>
          <p:cNvSpPr/>
          <p:nvPr/>
        </p:nvSpPr>
        <p:spPr>
          <a:xfrm>
            <a:off x="542211" y="2484834"/>
            <a:ext cx="6682502" cy="451723"/>
          </a:xfrm>
          <a:prstGeom prst="roundRect">
            <a:avLst>
              <a:gd name="adj" fmla="val 952"/>
            </a:avLst>
          </a:prstGeom>
          <a:solidFill>
            <a:srgbClr val="F2EEEE"/>
          </a:solidFill>
          <a:ln/>
        </p:spPr>
        <p:txBody>
          <a:bodyPr/>
          <a:lstStyle/>
          <a:p>
            <a:endParaRPr lang="en-US"/>
          </a:p>
        </p:txBody>
      </p:sp>
      <p:sp>
        <p:nvSpPr>
          <p:cNvPr id="7" name="Text 5"/>
          <p:cNvSpPr/>
          <p:nvPr/>
        </p:nvSpPr>
        <p:spPr>
          <a:xfrm>
            <a:off x="692706" y="3087053"/>
            <a:ext cx="1976318" cy="247055"/>
          </a:xfrm>
          <a:prstGeom prst="rect">
            <a:avLst/>
          </a:prstGeom>
          <a:noFill/>
          <a:ln/>
        </p:spPr>
        <p:txBody>
          <a:bodyPr wrap="none" lIns="0" tIns="0" rIns="0" bIns="0" rtlCol="0" anchor="t"/>
          <a:lstStyle/>
          <a:p>
            <a:pPr marL="0" indent="0" algn="l">
              <a:lnSpc>
                <a:spcPts val="1900"/>
              </a:lnSpc>
              <a:buNone/>
            </a:pPr>
            <a:r>
              <a:rPr lang="en-US" sz="1550" dirty="0">
                <a:solidFill>
                  <a:srgbClr val="383838"/>
                </a:solidFill>
                <a:latin typeface="PT Serif" pitchFamily="34" charset="0"/>
                <a:ea typeface="PT Serif" pitchFamily="34" charset="-122"/>
                <a:cs typeface="PT Serif" pitchFamily="34" charset="-120"/>
              </a:rPr>
              <a:t>Methodology</a:t>
            </a:r>
            <a:endParaRPr lang="en-US" sz="1550" dirty="0"/>
          </a:p>
        </p:txBody>
      </p:sp>
      <p:sp>
        <p:nvSpPr>
          <p:cNvPr id="8" name="Text 6"/>
          <p:cNvSpPr/>
          <p:nvPr/>
        </p:nvSpPr>
        <p:spPr>
          <a:xfrm>
            <a:off x="692706" y="3424357"/>
            <a:ext cx="6381512" cy="481965"/>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Logistic regression model predicting the probability of rainfall using standardized anomalies:</a:t>
            </a:r>
            <a:endParaRPr lang="en-US" sz="1150" dirty="0"/>
          </a:p>
        </p:txBody>
      </p:sp>
      <p:sp>
        <p:nvSpPr>
          <p:cNvPr id="9" name="Text 7"/>
          <p:cNvSpPr/>
          <p:nvPr/>
        </p:nvSpPr>
        <p:spPr>
          <a:xfrm>
            <a:off x="692706" y="3996571"/>
            <a:ext cx="6381512" cy="240983"/>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Temperature (T_anom)</a:t>
            </a:r>
            <a:endParaRPr lang="en-US" sz="1150" dirty="0"/>
          </a:p>
        </p:txBody>
      </p:sp>
      <p:sp>
        <p:nvSpPr>
          <p:cNvPr id="10" name="Text 8"/>
          <p:cNvSpPr/>
          <p:nvPr/>
        </p:nvSpPr>
        <p:spPr>
          <a:xfrm>
            <a:off x="692706" y="4290179"/>
            <a:ext cx="6381512" cy="240983"/>
          </a:xfrm>
          <a:prstGeom prst="rect">
            <a:avLst/>
          </a:prstGeom>
          <a:noFill/>
          <a:ln/>
        </p:spPr>
        <p:txBody>
          <a:bodyPr wrap="none" lIns="0" tIns="0" rIns="0" bIns="0" rtlCol="0" anchor="t"/>
          <a:lstStyle/>
          <a:p>
            <a:pPr marL="342900" indent="-342900">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Inverse Sea-Level Pressure (−</a:t>
            </a:r>
            <a:r>
              <a:rPr lang="en-US" sz="1150" dirty="0" err="1">
                <a:solidFill>
                  <a:srgbClr val="383838"/>
                </a:solidFill>
                <a:latin typeface="DM Sans" pitchFamily="34" charset="0"/>
                <a:ea typeface="DM Sans" pitchFamily="34" charset="-122"/>
                <a:cs typeface="DM Sans" pitchFamily="34" charset="-120"/>
              </a:rPr>
              <a:t>SLP_anom</a:t>
            </a:r>
            <a:r>
              <a:rPr lang="en-US" sz="1150" dirty="0">
                <a:solidFill>
                  <a:srgbClr val="383838"/>
                </a:solidFill>
                <a:latin typeface="DM Sans" pitchFamily="34" charset="0"/>
                <a:ea typeface="DM Sans" pitchFamily="34" charset="-122"/>
                <a:cs typeface="DM Sans" pitchFamily="34" charset="-120"/>
              </a:rPr>
              <a:t>) </a:t>
            </a:r>
            <a:endParaRPr lang="en-US" sz="1150" dirty="0"/>
          </a:p>
        </p:txBody>
      </p:sp>
      <p:sp>
        <p:nvSpPr>
          <p:cNvPr id="11" name="Shape 9"/>
          <p:cNvSpPr/>
          <p:nvPr/>
        </p:nvSpPr>
        <p:spPr>
          <a:xfrm>
            <a:off x="7390448" y="2469594"/>
            <a:ext cx="6712982" cy="2227302"/>
          </a:xfrm>
          <a:prstGeom prst="roundRect">
            <a:avLst>
              <a:gd name="adj" fmla="val 1014"/>
            </a:avLst>
          </a:prstGeom>
          <a:solidFill>
            <a:srgbClr val="FFFFFF"/>
          </a:solidFill>
          <a:ln w="15240">
            <a:solidFill>
              <a:srgbClr val="D8D4D4"/>
            </a:solidFill>
            <a:prstDash val="solid"/>
          </a:ln>
        </p:spPr>
        <p:txBody>
          <a:bodyPr/>
          <a:lstStyle/>
          <a:p>
            <a:endParaRPr lang="en-US"/>
          </a:p>
        </p:txBody>
      </p:sp>
      <p:sp>
        <p:nvSpPr>
          <p:cNvPr id="12" name="Shape 10"/>
          <p:cNvSpPr/>
          <p:nvPr/>
        </p:nvSpPr>
        <p:spPr>
          <a:xfrm>
            <a:off x="7405688" y="2484834"/>
            <a:ext cx="6682502" cy="451723"/>
          </a:xfrm>
          <a:prstGeom prst="roundRect">
            <a:avLst>
              <a:gd name="adj" fmla="val 952"/>
            </a:avLst>
          </a:prstGeom>
          <a:solidFill>
            <a:srgbClr val="F2EEEE"/>
          </a:solidFill>
          <a:ln/>
        </p:spPr>
        <p:txBody>
          <a:bodyPr/>
          <a:lstStyle/>
          <a:p>
            <a:endParaRPr lang="en-US"/>
          </a:p>
        </p:txBody>
      </p:sp>
      <p:sp>
        <p:nvSpPr>
          <p:cNvPr id="13" name="Text 11"/>
          <p:cNvSpPr/>
          <p:nvPr/>
        </p:nvSpPr>
        <p:spPr>
          <a:xfrm>
            <a:off x="7556183" y="3087053"/>
            <a:ext cx="1976318" cy="247055"/>
          </a:xfrm>
          <a:prstGeom prst="rect">
            <a:avLst/>
          </a:prstGeom>
          <a:noFill/>
          <a:ln/>
        </p:spPr>
        <p:txBody>
          <a:bodyPr wrap="none" lIns="0" tIns="0" rIns="0" bIns="0" rtlCol="0" anchor="t"/>
          <a:lstStyle/>
          <a:p>
            <a:pPr marL="0" indent="0" algn="l">
              <a:lnSpc>
                <a:spcPts val="1900"/>
              </a:lnSpc>
              <a:buNone/>
            </a:pPr>
            <a:r>
              <a:rPr lang="en-US" sz="1550" dirty="0">
                <a:solidFill>
                  <a:srgbClr val="383838"/>
                </a:solidFill>
                <a:latin typeface="PT Serif" pitchFamily="34" charset="0"/>
                <a:ea typeface="PT Serif" pitchFamily="34" charset="-122"/>
                <a:cs typeface="PT Serif" pitchFamily="34" charset="-120"/>
              </a:rPr>
              <a:t>Key Finding</a:t>
            </a:r>
            <a:endParaRPr lang="en-US" sz="1550" dirty="0"/>
          </a:p>
        </p:txBody>
      </p:sp>
      <p:sp>
        <p:nvSpPr>
          <p:cNvPr id="14" name="Text 12"/>
          <p:cNvSpPr/>
          <p:nvPr/>
        </p:nvSpPr>
        <p:spPr>
          <a:xfrm>
            <a:off x="7556183" y="3424357"/>
            <a:ext cx="6381512" cy="481965"/>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Low pressure consistently increases rainfall probability (Odds Ratio &gt; 1.24) across all cities. High temperature strengthens this effect primarily in monsoon regions.</a:t>
            </a:r>
            <a:endParaRPr lang="en-US" sz="1150" dirty="0"/>
          </a:p>
        </p:txBody>
      </p:sp>
      <p:sp>
        <p:nvSpPr>
          <p:cNvPr id="15" name="Shape 13"/>
          <p:cNvSpPr/>
          <p:nvPr/>
        </p:nvSpPr>
        <p:spPr>
          <a:xfrm>
            <a:off x="526971" y="4866203"/>
            <a:ext cx="13576459" cy="2198846"/>
          </a:xfrm>
          <a:prstGeom prst="roundRect">
            <a:avLst>
              <a:gd name="adj" fmla="val 1027"/>
            </a:avLst>
          </a:prstGeom>
          <a:noFill/>
          <a:ln w="7620">
            <a:solidFill>
              <a:srgbClr val="000000">
                <a:alpha val="8000"/>
              </a:srgbClr>
            </a:solidFill>
            <a:prstDash val="solid"/>
          </a:ln>
        </p:spPr>
        <p:txBody>
          <a:bodyPr/>
          <a:lstStyle/>
          <a:p>
            <a:endParaRPr lang="en-US"/>
          </a:p>
        </p:txBody>
      </p:sp>
      <p:sp>
        <p:nvSpPr>
          <p:cNvPr id="16" name="Shape 14"/>
          <p:cNvSpPr/>
          <p:nvPr/>
        </p:nvSpPr>
        <p:spPr>
          <a:xfrm>
            <a:off x="534591" y="4873823"/>
            <a:ext cx="13561219" cy="436721"/>
          </a:xfrm>
          <a:prstGeom prst="rect">
            <a:avLst/>
          </a:prstGeom>
          <a:solidFill>
            <a:srgbClr val="FFFFFF">
              <a:alpha val="4000"/>
            </a:srgbClr>
          </a:solidFill>
          <a:ln/>
        </p:spPr>
        <p:txBody>
          <a:bodyPr/>
          <a:lstStyle/>
          <a:p>
            <a:endParaRPr lang="en-US"/>
          </a:p>
        </p:txBody>
      </p:sp>
      <p:sp>
        <p:nvSpPr>
          <p:cNvPr id="17" name="Text 15"/>
          <p:cNvSpPr/>
          <p:nvPr/>
        </p:nvSpPr>
        <p:spPr>
          <a:xfrm>
            <a:off x="685086" y="4971693"/>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City</a:t>
            </a:r>
            <a:endParaRPr lang="en-US" sz="1150" dirty="0"/>
          </a:p>
        </p:txBody>
      </p:sp>
      <p:sp>
        <p:nvSpPr>
          <p:cNvPr id="18" name="Text 16"/>
          <p:cNvSpPr/>
          <p:nvPr/>
        </p:nvSpPr>
        <p:spPr>
          <a:xfrm>
            <a:off x="4079200" y="4971693"/>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OR (Temp)</a:t>
            </a:r>
            <a:endParaRPr lang="en-US" sz="1150" dirty="0"/>
          </a:p>
        </p:txBody>
      </p:sp>
      <p:sp>
        <p:nvSpPr>
          <p:cNvPr id="19" name="Text 17"/>
          <p:cNvSpPr/>
          <p:nvPr/>
        </p:nvSpPr>
        <p:spPr>
          <a:xfrm>
            <a:off x="7469505" y="4971693"/>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OR (−SLP)</a:t>
            </a:r>
            <a:endParaRPr lang="en-US" sz="1150" dirty="0"/>
          </a:p>
        </p:txBody>
      </p:sp>
      <p:sp>
        <p:nvSpPr>
          <p:cNvPr id="20" name="Text 18"/>
          <p:cNvSpPr/>
          <p:nvPr/>
        </p:nvSpPr>
        <p:spPr>
          <a:xfrm>
            <a:off x="10859810" y="4971693"/>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AUC</a:t>
            </a:r>
            <a:endParaRPr lang="en-US" sz="1150" dirty="0"/>
          </a:p>
        </p:txBody>
      </p:sp>
      <p:sp>
        <p:nvSpPr>
          <p:cNvPr id="21" name="Shape 19"/>
          <p:cNvSpPr/>
          <p:nvPr/>
        </p:nvSpPr>
        <p:spPr>
          <a:xfrm>
            <a:off x="534591" y="5310545"/>
            <a:ext cx="13561219" cy="436721"/>
          </a:xfrm>
          <a:prstGeom prst="rect">
            <a:avLst/>
          </a:prstGeom>
          <a:solidFill>
            <a:srgbClr val="000000">
              <a:alpha val="4000"/>
            </a:srgbClr>
          </a:solidFill>
          <a:ln/>
        </p:spPr>
        <p:txBody>
          <a:bodyPr/>
          <a:lstStyle/>
          <a:p>
            <a:endParaRPr lang="en-US"/>
          </a:p>
        </p:txBody>
      </p:sp>
      <p:sp>
        <p:nvSpPr>
          <p:cNvPr id="22" name="Text 20"/>
          <p:cNvSpPr/>
          <p:nvPr/>
        </p:nvSpPr>
        <p:spPr>
          <a:xfrm>
            <a:off x="685086" y="5408414"/>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Corpus Christi</a:t>
            </a:r>
            <a:endParaRPr lang="en-US" sz="1150" dirty="0"/>
          </a:p>
        </p:txBody>
      </p:sp>
      <p:sp>
        <p:nvSpPr>
          <p:cNvPr id="23" name="Text 21"/>
          <p:cNvSpPr/>
          <p:nvPr/>
        </p:nvSpPr>
        <p:spPr>
          <a:xfrm>
            <a:off x="4079200" y="5408414"/>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0.52</a:t>
            </a:r>
            <a:endParaRPr lang="en-US" sz="1150" dirty="0"/>
          </a:p>
        </p:txBody>
      </p:sp>
      <p:sp>
        <p:nvSpPr>
          <p:cNvPr id="24" name="Text 22"/>
          <p:cNvSpPr/>
          <p:nvPr/>
        </p:nvSpPr>
        <p:spPr>
          <a:xfrm>
            <a:off x="7469505" y="5408414"/>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1.36</a:t>
            </a:r>
            <a:endParaRPr lang="en-US" sz="1150" dirty="0"/>
          </a:p>
        </p:txBody>
      </p:sp>
      <p:sp>
        <p:nvSpPr>
          <p:cNvPr id="25" name="Text 23"/>
          <p:cNvSpPr/>
          <p:nvPr/>
        </p:nvSpPr>
        <p:spPr>
          <a:xfrm>
            <a:off x="10859810" y="5408414"/>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0.69</a:t>
            </a:r>
            <a:endParaRPr lang="en-US" sz="1150" dirty="0"/>
          </a:p>
        </p:txBody>
      </p:sp>
      <p:sp>
        <p:nvSpPr>
          <p:cNvPr id="26" name="Shape 24"/>
          <p:cNvSpPr/>
          <p:nvPr/>
        </p:nvSpPr>
        <p:spPr>
          <a:xfrm>
            <a:off x="534591" y="5747266"/>
            <a:ext cx="13561219" cy="436721"/>
          </a:xfrm>
          <a:prstGeom prst="rect">
            <a:avLst/>
          </a:prstGeom>
          <a:solidFill>
            <a:srgbClr val="FFFFFF">
              <a:alpha val="4000"/>
            </a:srgbClr>
          </a:solidFill>
          <a:ln/>
        </p:spPr>
        <p:txBody>
          <a:bodyPr/>
          <a:lstStyle/>
          <a:p>
            <a:endParaRPr lang="en-US"/>
          </a:p>
        </p:txBody>
      </p:sp>
      <p:sp>
        <p:nvSpPr>
          <p:cNvPr id="27" name="Text 25"/>
          <p:cNvSpPr/>
          <p:nvPr/>
        </p:nvSpPr>
        <p:spPr>
          <a:xfrm>
            <a:off x="685086" y="5845135"/>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San Francisco</a:t>
            </a:r>
            <a:endParaRPr lang="en-US" sz="1150" dirty="0"/>
          </a:p>
        </p:txBody>
      </p:sp>
      <p:sp>
        <p:nvSpPr>
          <p:cNvPr id="28" name="Text 26"/>
          <p:cNvSpPr/>
          <p:nvPr/>
        </p:nvSpPr>
        <p:spPr>
          <a:xfrm>
            <a:off x="4079200" y="5845135"/>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0.73</a:t>
            </a:r>
            <a:endParaRPr lang="en-US" sz="1150" dirty="0"/>
          </a:p>
        </p:txBody>
      </p:sp>
      <p:sp>
        <p:nvSpPr>
          <p:cNvPr id="29" name="Text 27"/>
          <p:cNvSpPr/>
          <p:nvPr/>
        </p:nvSpPr>
        <p:spPr>
          <a:xfrm>
            <a:off x="7469505" y="5845135"/>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2.18</a:t>
            </a:r>
            <a:endParaRPr lang="en-US" sz="1150" dirty="0"/>
          </a:p>
        </p:txBody>
      </p:sp>
      <p:sp>
        <p:nvSpPr>
          <p:cNvPr id="30" name="Text 28"/>
          <p:cNvSpPr/>
          <p:nvPr/>
        </p:nvSpPr>
        <p:spPr>
          <a:xfrm>
            <a:off x="10859810" y="5845135"/>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0.71</a:t>
            </a:r>
            <a:endParaRPr lang="en-US" sz="1150" dirty="0"/>
          </a:p>
        </p:txBody>
      </p:sp>
      <p:sp>
        <p:nvSpPr>
          <p:cNvPr id="31" name="Shape 29"/>
          <p:cNvSpPr/>
          <p:nvPr/>
        </p:nvSpPr>
        <p:spPr>
          <a:xfrm>
            <a:off x="534591" y="6183987"/>
            <a:ext cx="13561219" cy="436721"/>
          </a:xfrm>
          <a:prstGeom prst="rect">
            <a:avLst/>
          </a:prstGeom>
          <a:solidFill>
            <a:srgbClr val="000000">
              <a:alpha val="4000"/>
            </a:srgbClr>
          </a:solidFill>
          <a:ln/>
        </p:spPr>
        <p:txBody>
          <a:bodyPr/>
          <a:lstStyle/>
          <a:p>
            <a:endParaRPr lang="en-US"/>
          </a:p>
        </p:txBody>
      </p:sp>
      <p:sp>
        <p:nvSpPr>
          <p:cNvPr id="32" name="Text 30"/>
          <p:cNvSpPr/>
          <p:nvPr/>
        </p:nvSpPr>
        <p:spPr>
          <a:xfrm>
            <a:off x="685086" y="6281857"/>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New Delhi</a:t>
            </a:r>
            <a:endParaRPr lang="en-US" sz="1150" dirty="0"/>
          </a:p>
        </p:txBody>
      </p:sp>
      <p:sp>
        <p:nvSpPr>
          <p:cNvPr id="33" name="Text 31"/>
          <p:cNvSpPr/>
          <p:nvPr/>
        </p:nvSpPr>
        <p:spPr>
          <a:xfrm>
            <a:off x="4079200" y="6281857"/>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0.61</a:t>
            </a:r>
            <a:endParaRPr lang="en-US" sz="1150" dirty="0"/>
          </a:p>
        </p:txBody>
      </p:sp>
      <p:sp>
        <p:nvSpPr>
          <p:cNvPr id="34" name="Text 32"/>
          <p:cNvSpPr/>
          <p:nvPr/>
        </p:nvSpPr>
        <p:spPr>
          <a:xfrm>
            <a:off x="7469505" y="6281857"/>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1.46</a:t>
            </a:r>
            <a:endParaRPr lang="en-US" sz="1150" dirty="0"/>
          </a:p>
        </p:txBody>
      </p:sp>
      <p:sp>
        <p:nvSpPr>
          <p:cNvPr id="35" name="Text 33"/>
          <p:cNvSpPr/>
          <p:nvPr/>
        </p:nvSpPr>
        <p:spPr>
          <a:xfrm>
            <a:off x="10859810" y="6281857"/>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0.77</a:t>
            </a:r>
            <a:endParaRPr lang="en-US" sz="1150" dirty="0"/>
          </a:p>
        </p:txBody>
      </p:sp>
      <p:sp>
        <p:nvSpPr>
          <p:cNvPr id="36" name="Shape 34"/>
          <p:cNvSpPr/>
          <p:nvPr/>
        </p:nvSpPr>
        <p:spPr>
          <a:xfrm>
            <a:off x="534591" y="6620708"/>
            <a:ext cx="13561219" cy="436721"/>
          </a:xfrm>
          <a:prstGeom prst="rect">
            <a:avLst/>
          </a:prstGeom>
          <a:solidFill>
            <a:srgbClr val="FFFFFF">
              <a:alpha val="4000"/>
            </a:srgbClr>
          </a:solidFill>
          <a:ln/>
        </p:spPr>
        <p:txBody>
          <a:bodyPr/>
          <a:lstStyle/>
          <a:p>
            <a:endParaRPr lang="en-US"/>
          </a:p>
        </p:txBody>
      </p:sp>
      <p:sp>
        <p:nvSpPr>
          <p:cNvPr id="37" name="Text 35"/>
          <p:cNvSpPr/>
          <p:nvPr/>
        </p:nvSpPr>
        <p:spPr>
          <a:xfrm>
            <a:off x="685086" y="6718578"/>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Chicago</a:t>
            </a:r>
            <a:endParaRPr lang="en-US" sz="1150" dirty="0"/>
          </a:p>
        </p:txBody>
      </p:sp>
      <p:sp>
        <p:nvSpPr>
          <p:cNvPr id="38" name="Text 36"/>
          <p:cNvSpPr/>
          <p:nvPr/>
        </p:nvSpPr>
        <p:spPr>
          <a:xfrm>
            <a:off x="4079200" y="6718578"/>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0.93</a:t>
            </a:r>
            <a:endParaRPr lang="en-US" sz="1150" dirty="0"/>
          </a:p>
        </p:txBody>
      </p:sp>
      <p:sp>
        <p:nvSpPr>
          <p:cNvPr id="39" name="Text 37"/>
          <p:cNvSpPr/>
          <p:nvPr/>
        </p:nvSpPr>
        <p:spPr>
          <a:xfrm>
            <a:off x="7469505" y="6718578"/>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1.24</a:t>
            </a:r>
            <a:endParaRPr lang="en-US" sz="1150" dirty="0"/>
          </a:p>
        </p:txBody>
      </p:sp>
      <p:sp>
        <p:nvSpPr>
          <p:cNvPr id="40" name="Text 38"/>
          <p:cNvSpPr/>
          <p:nvPr/>
        </p:nvSpPr>
        <p:spPr>
          <a:xfrm>
            <a:off x="10859810" y="6718578"/>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0.68</a:t>
            </a:r>
            <a:endParaRPr lang="en-US" sz="1150" dirty="0"/>
          </a:p>
        </p:txBody>
      </p:sp>
      <p:sp>
        <p:nvSpPr>
          <p:cNvPr id="42" name="Text 7">
            <a:extLst>
              <a:ext uri="{FF2B5EF4-FFF2-40B4-BE49-F238E27FC236}">
                <a16:creationId xmlns:a16="http://schemas.microsoft.com/office/drawing/2014/main" id="{CBE62D7B-9D52-8574-5C86-ADCA98654248}"/>
              </a:ext>
            </a:extLst>
          </p:cNvPr>
          <p:cNvSpPr/>
          <p:nvPr/>
        </p:nvSpPr>
        <p:spPr>
          <a:xfrm>
            <a:off x="685086" y="3729275"/>
            <a:ext cx="6381512" cy="240983"/>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Area Under the ROC Curve (AUC)</a:t>
            </a:r>
            <a:endParaRPr lang="en-US" sz="1150" dirty="0"/>
          </a:p>
        </p:txBody>
      </p:sp>
      <p:sp>
        <p:nvSpPr>
          <p:cNvPr id="43" name="Rectangle 42">
            <a:extLst>
              <a:ext uri="{FF2B5EF4-FFF2-40B4-BE49-F238E27FC236}">
                <a16:creationId xmlns:a16="http://schemas.microsoft.com/office/drawing/2014/main" id="{48D20680-E693-84B8-5142-AC2E0B2A34D1}"/>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22935" y="489466"/>
            <a:ext cx="12223270" cy="6827639"/>
          </a:xfrm>
          <a:prstGeom prst="rect">
            <a:avLst/>
          </a:prstGeom>
        </p:spPr>
      </p:pic>
      <p:sp>
        <p:nvSpPr>
          <p:cNvPr id="3" name="Text 0"/>
          <p:cNvSpPr/>
          <p:nvPr/>
        </p:nvSpPr>
        <p:spPr>
          <a:xfrm>
            <a:off x="622935" y="7025104"/>
            <a:ext cx="4672251" cy="584002"/>
          </a:xfrm>
          <a:prstGeom prst="rect">
            <a:avLst/>
          </a:prstGeom>
          <a:noFill/>
          <a:ln/>
        </p:spPr>
        <p:txBody>
          <a:bodyPr wrap="none" lIns="0" tIns="0" rIns="0" bIns="0" rtlCol="0" anchor="t"/>
          <a:lstStyle/>
          <a:p>
            <a:pPr marL="0" indent="0" algn="l">
              <a:lnSpc>
                <a:spcPts val="4550"/>
              </a:lnSpc>
              <a:buNone/>
            </a:pPr>
            <a:endParaRPr lang="en-US" sz="3650" dirty="0"/>
          </a:p>
        </p:txBody>
      </p:sp>
      <p:sp>
        <p:nvSpPr>
          <p:cNvPr id="4" name="Text 39">
            <a:extLst>
              <a:ext uri="{FF2B5EF4-FFF2-40B4-BE49-F238E27FC236}">
                <a16:creationId xmlns:a16="http://schemas.microsoft.com/office/drawing/2014/main" id="{1CED2058-29B3-C783-B4BF-8E81C39A6BC3}"/>
              </a:ext>
            </a:extLst>
          </p:cNvPr>
          <p:cNvSpPr/>
          <p:nvPr/>
        </p:nvSpPr>
        <p:spPr>
          <a:xfrm>
            <a:off x="622935" y="7545661"/>
            <a:ext cx="13576459" cy="240983"/>
          </a:xfrm>
          <a:prstGeom prst="rect">
            <a:avLst/>
          </a:prstGeom>
          <a:noFill/>
          <a:ln/>
        </p:spPr>
        <p:txBody>
          <a:bodyPr wrap="none" lIns="0" tIns="0" rIns="0" bIns="0" rtlCol="0" anchor="t"/>
          <a:lstStyle/>
          <a:p>
            <a:pPr marL="0" indent="0" algn="l">
              <a:lnSpc>
                <a:spcPts val="1850"/>
              </a:lnSpc>
              <a:buNone/>
            </a:pPr>
            <a:r>
              <a:rPr lang="en-US" sz="1200" b="1" dirty="0">
                <a:solidFill>
                  <a:srgbClr val="383838"/>
                </a:solidFill>
                <a:latin typeface="DM Sans" pitchFamily="34" charset="0"/>
                <a:ea typeface="DM Sans" pitchFamily="34" charset="-122"/>
                <a:cs typeface="DM Sans" pitchFamily="34" charset="-120"/>
              </a:rPr>
              <a:t>Conclusion:</a:t>
            </a:r>
            <a:r>
              <a:rPr lang="en-US" sz="1200" dirty="0">
                <a:solidFill>
                  <a:srgbClr val="383838"/>
                </a:solidFill>
                <a:latin typeface="DM Sans" pitchFamily="34" charset="0"/>
                <a:ea typeface="DM Sans" pitchFamily="34" charset="-122"/>
                <a:cs typeface="DM Sans" pitchFamily="34" charset="-120"/>
              </a:rPr>
              <a:t> </a:t>
            </a:r>
            <a:r>
              <a:rPr lang="en-US" sz="1200" dirty="0">
                <a:solidFill>
                  <a:srgbClr val="000000"/>
                </a:solidFill>
                <a:latin typeface="DM Sans" pitchFamily="34" charset="0"/>
                <a:ea typeface="DM Sans" pitchFamily="34" charset="-122"/>
                <a:cs typeface="DM Sans" pitchFamily="34" charset="-120"/>
              </a:rPr>
              <a:t>✅</a:t>
            </a:r>
            <a:r>
              <a:rPr lang="en-US" sz="1200" dirty="0">
                <a:solidFill>
                  <a:srgbClr val="383838"/>
                </a:solidFill>
                <a:latin typeface="DM Sans" pitchFamily="34" charset="0"/>
                <a:ea typeface="DM Sans" pitchFamily="34" charset="-122"/>
                <a:cs typeface="DM Sans" pitchFamily="34" charset="-120"/>
              </a:rPr>
              <a:t> Proved regionally. Rainfall is pressure-driven, enhanced by heat in true monsoon climates.</a:t>
            </a:r>
            <a:endParaRPr lang="en-US" sz="1200" dirty="0"/>
          </a:p>
        </p:txBody>
      </p:sp>
      <p:sp>
        <p:nvSpPr>
          <p:cNvPr id="5" name="Rectangle 4">
            <a:extLst>
              <a:ext uri="{FF2B5EF4-FFF2-40B4-BE49-F238E27FC236}">
                <a16:creationId xmlns:a16="http://schemas.microsoft.com/office/drawing/2014/main" id="{092A8038-B79B-A981-A5F6-B08F707A6599}"/>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0" name="Text 0">
            <a:extLst>
              <a:ext uri="{FF2B5EF4-FFF2-40B4-BE49-F238E27FC236}">
                <a16:creationId xmlns:a16="http://schemas.microsoft.com/office/drawing/2014/main" id="{74831E8B-76CE-0670-6797-5F13EB93D438}"/>
              </a:ext>
            </a:extLst>
          </p:cNvPr>
          <p:cNvSpPr/>
          <p:nvPr/>
        </p:nvSpPr>
        <p:spPr>
          <a:xfrm>
            <a:off x="557093" y="860108"/>
            <a:ext cx="4880967" cy="261104"/>
          </a:xfrm>
          <a:prstGeom prst="rect">
            <a:avLst/>
          </a:prstGeom>
          <a:noFill/>
          <a:ln/>
        </p:spPr>
        <p:txBody>
          <a:bodyPr wrap="none" lIns="0" tIns="0" rIns="0" bIns="0" rtlCol="0" anchor="t"/>
          <a:lstStyle/>
          <a:p>
            <a:pPr marL="0" indent="0" algn="l">
              <a:lnSpc>
                <a:spcPts val="2050"/>
              </a:lnSpc>
              <a:buNone/>
            </a:pPr>
            <a:r>
              <a:rPr lang="en-US" sz="1600" dirty="0">
                <a:solidFill>
                  <a:srgbClr val="E04F00"/>
                </a:solidFill>
                <a:latin typeface="PT Serif" pitchFamily="34" charset="0"/>
                <a:ea typeface="PT Serif" pitchFamily="34" charset="-122"/>
                <a:cs typeface="PT Serif" pitchFamily="34" charset="-120"/>
              </a:rPr>
              <a:t>Hypothesis 2 (H2)</a:t>
            </a:r>
            <a:r>
              <a:rPr lang="en-US" sz="1600" dirty="0">
                <a:solidFill>
                  <a:srgbClr val="020202"/>
                </a:solidFill>
                <a:latin typeface="PT Serif" pitchFamily="34" charset="0"/>
                <a:ea typeface="PT Serif" pitchFamily="34" charset="-122"/>
                <a:cs typeface="PT Serif" pitchFamily="34" charset="-120"/>
              </a:rPr>
              <a:t>: Coastal vs. Inland Thermal Range</a:t>
            </a:r>
            <a:endParaRPr lang="en-US" sz="1600" dirty="0"/>
          </a:p>
        </p:txBody>
      </p:sp>
      <p:sp>
        <p:nvSpPr>
          <p:cNvPr id="21" name="Text 1">
            <a:extLst>
              <a:ext uri="{FF2B5EF4-FFF2-40B4-BE49-F238E27FC236}">
                <a16:creationId xmlns:a16="http://schemas.microsoft.com/office/drawing/2014/main" id="{5B51AFF9-ABB8-777F-F1D3-CC24792D5A96}"/>
              </a:ext>
            </a:extLst>
          </p:cNvPr>
          <p:cNvSpPr/>
          <p:nvPr/>
        </p:nvSpPr>
        <p:spPr>
          <a:xfrm>
            <a:off x="557093" y="1280279"/>
            <a:ext cx="12092702" cy="720685"/>
          </a:xfrm>
          <a:prstGeom prst="rect">
            <a:avLst/>
          </a:prstGeom>
          <a:noFill/>
          <a:ln/>
        </p:spPr>
        <p:txBody>
          <a:bodyPr wrap="none" lIns="0" tIns="0" rIns="0" bIns="0" rtlCol="0" anchor="t"/>
          <a:lstStyle/>
          <a:p>
            <a:pPr marL="0" indent="0" algn="l">
              <a:lnSpc>
                <a:spcPts val="5650"/>
              </a:lnSpc>
              <a:buNone/>
            </a:pPr>
            <a:r>
              <a:rPr lang="en-US" sz="4500" dirty="0">
                <a:solidFill>
                  <a:srgbClr val="020202"/>
                </a:solidFill>
                <a:latin typeface="PT Serif" pitchFamily="34" charset="0"/>
                <a:ea typeface="PT Serif" pitchFamily="34" charset="-122"/>
                <a:cs typeface="PT Serif" pitchFamily="34" charset="-120"/>
              </a:rPr>
              <a:t>Do Oceans Buffer Annual Temperature Swings?</a:t>
            </a:r>
            <a:endParaRPr lang="en-US" sz="4500" dirty="0"/>
          </a:p>
        </p:txBody>
      </p:sp>
      <p:sp>
        <p:nvSpPr>
          <p:cNvPr id="22" name="Text 2">
            <a:extLst>
              <a:ext uri="{FF2B5EF4-FFF2-40B4-BE49-F238E27FC236}">
                <a16:creationId xmlns:a16="http://schemas.microsoft.com/office/drawing/2014/main" id="{03AE4735-B587-31F8-7E29-A0F87D40691F}"/>
              </a:ext>
            </a:extLst>
          </p:cNvPr>
          <p:cNvSpPr/>
          <p:nvPr/>
        </p:nvSpPr>
        <p:spPr>
          <a:xfrm>
            <a:off x="557093" y="2239685"/>
            <a:ext cx="13516213" cy="254675"/>
          </a:xfrm>
          <a:prstGeom prst="rect">
            <a:avLst/>
          </a:prstGeom>
          <a:noFill/>
          <a:ln/>
        </p:spPr>
        <p:txBody>
          <a:bodyPr wrap="none" lIns="0" tIns="0" rIns="0" bIns="0" rtlCol="0" anchor="t"/>
          <a:lstStyle/>
          <a:p>
            <a:pPr marL="0" indent="0" algn="l">
              <a:lnSpc>
                <a:spcPts val="2000"/>
              </a:lnSpc>
              <a:buNone/>
            </a:pPr>
            <a:r>
              <a:rPr lang="en-US" sz="2300" dirty="0">
                <a:solidFill>
                  <a:srgbClr val="383838"/>
                </a:solidFill>
                <a:latin typeface="DM Sans" pitchFamily="34" charset="0"/>
                <a:ea typeface="DM Sans" pitchFamily="34" charset="-122"/>
                <a:cs typeface="DM Sans" pitchFamily="34" charset="-120"/>
              </a:rPr>
              <a:t>Hypothesis: Coastal cities exhibit smaller annual temperature ranges compared to inland cities.</a:t>
            </a:r>
            <a:endParaRPr lang="en-US" sz="2300" dirty="0"/>
          </a:p>
        </p:txBody>
      </p:sp>
      <p:sp>
        <p:nvSpPr>
          <p:cNvPr id="23" name="Shape 3">
            <a:extLst>
              <a:ext uri="{FF2B5EF4-FFF2-40B4-BE49-F238E27FC236}">
                <a16:creationId xmlns:a16="http://schemas.microsoft.com/office/drawing/2014/main" id="{56928272-DA5E-BCA8-5613-1058D3DFB7A9}"/>
              </a:ext>
            </a:extLst>
          </p:cNvPr>
          <p:cNvSpPr/>
          <p:nvPr/>
        </p:nvSpPr>
        <p:spPr>
          <a:xfrm>
            <a:off x="557093" y="2673310"/>
            <a:ext cx="6678573" cy="2423279"/>
          </a:xfrm>
          <a:prstGeom prst="roundRect">
            <a:avLst>
              <a:gd name="adj" fmla="val 985"/>
            </a:avLst>
          </a:prstGeom>
          <a:solidFill>
            <a:srgbClr val="FFFFFF"/>
          </a:solidFill>
          <a:ln w="22860">
            <a:solidFill>
              <a:srgbClr val="D8D4D4"/>
            </a:solidFill>
            <a:prstDash val="solid"/>
          </a:ln>
        </p:spPr>
        <p:txBody>
          <a:bodyPr/>
          <a:lstStyle/>
          <a:p>
            <a:endParaRPr lang="en-US"/>
          </a:p>
        </p:txBody>
      </p:sp>
      <p:sp>
        <p:nvSpPr>
          <p:cNvPr id="24" name="Shape 4">
            <a:extLst>
              <a:ext uri="{FF2B5EF4-FFF2-40B4-BE49-F238E27FC236}">
                <a16:creationId xmlns:a16="http://schemas.microsoft.com/office/drawing/2014/main" id="{7469730B-DB86-3FA8-5F52-3457B7C1773F}"/>
              </a:ext>
            </a:extLst>
          </p:cNvPr>
          <p:cNvSpPr/>
          <p:nvPr/>
        </p:nvSpPr>
        <p:spPr>
          <a:xfrm>
            <a:off x="579953" y="2696170"/>
            <a:ext cx="6632853" cy="477441"/>
          </a:xfrm>
          <a:prstGeom prst="rect">
            <a:avLst/>
          </a:prstGeom>
          <a:solidFill>
            <a:srgbClr val="F2EEEE"/>
          </a:solidFill>
          <a:ln/>
        </p:spPr>
        <p:txBody>
          <a:bodyPr/>
          <a:lstStyle/>
          <a:p>
            <a:endParaRPr lang="en-US"/>
          </a:p>
        </p:txBody>
      </p:sp>
      <p:sp>
        <p:nvSpPr>
          <p:cNvPr id="25" name="Text 5">
            <a:extLst>
              <a:ext uri="{FF2B5EF4-FFF2-40B4-BE49-F238E27FC236}">
                <a16:creationId xmlns:a16="http://schemas.microsoft.com/office/drawing/2014/main" id="{B165ED6E-F712-66CE-34A2-95D8C6BF048B}"/>
              </a:ext>
            </a:extLst>
          </p:cNvPr>
          <p:cNvSpPr/>
          <p:nvPr/>
        </p:nvSpPr>
        <p:spPr>
          <a:xfrm>
            <a:off x="3777020" y="2785705"/>
            <a:ext cx="238720" cy="298371"/>
          </a:xfrm>
          <a:prstGeom prst="rect">
            <a:avLst/>
          </a:prstGeom>
          <a:noFill/>
          <a:ln/>
        </p:spPr>
        <p:txBody>
          <a:bodyPr wrap="none" lIns="0" tIns="0" rIns="0" bIns="0" rtlCol="0" anchor="t"/>
          <a:lstStyle/>
          <a:p>
            <a:pPr marL="0" indent="0" algn="l">
              <a:lnSpc>
                <a:spcPts val="1850"/>
              </a:lnSpc>
              <a:buNone/>
            </a:pPr>
            <a:r>
              <a:rPr lang="en-US" sz="1850" dirty="0">
                <a:solidFill>
                  <a:srgbClr val="383838"/>
                </a:solidFill>
                <a:latin typeface="PT Serif" pitchFamily="34" charset="0"/>
                <a:ea typeface="PT Serif" pitchFamily="34" charset="-122"/>
                <a:cs typeface="PT Serif" pitchFamily="34" charset="-120"/>
              </a:rPr>
              <a:t>1</a:t>
            </a:r>
            <a:endParaRPr lang="en-US" sz="1850" dirty="0"/>
          </a:p>
        </p:txBody>
      </p:sp>
      <p:sp>
        <p:nvSpPr>
          <p:cNvPr id="26" name="Text 6">
            <a:extLst>
              <a:ext uri="{FF2B5EF4-FFF2-40B4-BE49-F238E27FC236}">
                <a16:creationId xmlns:a16="http://schemas.microsoft.com/office/drawing/2014/main" id="{30117F97-CE6C-D466-940E-F520C2F0A1EC}"/>
              </a:ext>
            </a:extLst>
          </p:cNvPr>
          <p:cNvSpPr/>
          <p:nvPr/>
        </p:nvSpPr>
        <p:spPr>
          <a:xfrm>
            <a:off x="739021" y="3332678"/>
            <a:ext cx="2089071" cy="261104"/>
          </a:xfrm>
          <a:prstGeom prst="rect">
            <a:avLst/>
          </a:prstGeom>
          <a:noFill/>
          <a:ln/>
        </p:spPr>
        <p:txBody>
          <a:bodyPr wrap="none" lIns="0" tIns="0" rIns="0" bIns="0" rtlCol="0" anchor="t"/>
          <a:lstStyle/>
          <a:p>
            <a:pPr marL="0" indent="0" algn="l">
              <a:lnSpc>
                <a:spcPts val="2050"/>
              </a:lnSpc>
              <a:buNone/>
            </a:pPr>
            <a:r>
              <a:rPr lang="en-US" sz="1600" dirty="0">
                <a:solidFill>
                  <a:srgbClr val="383838"/>
                </a:solidFill>
                <a:latin typeface="PT Serif" pitchFamily="34" charset="0"/>
                <a:ea typeface="PT Serif" pitchFamily="34" charset="-122"/>
                <a:cs typeface="PT Serif" pitchFamily="34" charset="-120"/>
              </a:rPr>
              <a:t>Methodology</a:t>
            </a:r>
            <a:endParaRPr lang="en-US" sz="1600" dirty="0"/>
          </a:p>
        </p:txBody>
      </p:sp>
      <p:sp>
        <p:nvSpPr>
          <p:cNvPr id="27" name="Text 7">
            <a:extLst>
              <a:ext uri="{FF2B5EF4-FFF2-40B4-BE49-F238E27FC236}">
                <a16:creationId xmlns:a16="http://schemas.microsoft.com/office/drawing/2014/main" id="{553DA1D9-90BB-E8B3-3D76-CDBBECFE9C08}"/>
              </a:ext>
            </a:extLst>
          </p:cNvPr>
          <p:cNvSpPr/>
          <p:nvPr/>
        </p:nvSpPr>
        <p:spPr>
          <a:xfrm>
            <a:off x="739021" y="3689271"/>
            <a:ext cx="6314718" cy="509349"/>
          </a:xfrm>
          <a:prstGeom prst="rect">
            <a:avLst/>
          </a:prstGeom>
          <a:noFill/>
          <a:ln/>
        </p:spPr>
        <p:txBody>
          <a:bodyPr wrap="squar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The moderating effect of oceans on temperature is a key climatic phenomenon. Coastal regions experience milder climates due to the high thermal inertia of water.</a:t>
            </a:r>
            <a:endParaRPr lang="en-US" sz="1250" dirty="0"/>
          </a:p>
        </p:txBody>
      </p:sp>
      <p:sp>
        <p:nvSpPr>
          <p:cNvPr id="28" name="Text 8">
            <a:extLst>
              <a:ext uri="{FF2B5EF4-FFF2-40B4-BE49-F238E27FC236}">
                <a16:creationId xmlns:a16="http://schemas.microsoft.com/office/drawing/2014/main" id="{612C6ED7-D768-7437-C9C7-7B19BB67330F}"/>
              </a:ext>
            </a:extLst>
          </p:cNvPr>
          <p:cNvSpPr/>
          <p:nvPr/>
        </p:nvSpPr>
        <p:spPr>
          <a:xfrm>
            <a:off x="739021" y="4294108"/>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Analyzed annual temperature ranges for a selection of coastal and inland cities.</a:t>
            </a:r>
            <a:endParaRPr lang="en-US" sz="1250" dirty="0"/>
          </a:p>
        </p:txBody>
      </p:sp>
      <p:sp>
        <p:nvSpPr>
          <p:cNvPr id="29" name="Shape 9">
            <a:extLst>
              <a:ext uri="{FF2B5EF4-FFF2-40B4-BE49-F238E27FC236}">
                <a16:creationId xmlns:a16="http://schemas.microsoft.com/office/drawing/2014/main" id="{065A2010-0977-094C-A9A8-3E999020D4F9}"/>
              </a:ext>
            </a:extLst>
          </p:cNvPr>
          <p:cNvSpPr/>
          <p:nvPr/>
        </p:nvSpPr>
        <p:spPr>
          <a:xfrm>
            <a:off x="7394734" y="2673310"/>
            <a:ext cx="6678573" cy="2423279"/>
          </a:xfrm>
          <a:prstGeom prst="roundRect">
            <a:avLst>
              <a:gd name="adj" fmla="val 985"/>
            </a:avLst>
          </a:prstGeom>
          <a:solidFill>
            <a:srgbClr val="FFFFFF"/>
          </a:solidFill>
          <a:ln w="22860">
            <a:solidFill>
              <a:srgbClr val="D8D4D4"/>
            </a:solidFill>
            <a:prstDash val="solid"/>
          </a:ln>
        </p:spPr>
        <p:txBody>
          <a:bodyPr/>
          <a:lstStyle/>
          <a:p>
            <a:endParaRPr lang="en-US"/>
          </a:p>
        </p:txBody>
      </p:sp>
      <p:sp>
        <p:nvSpPr>
          <p:cNvPr id="30" name="Shape 10">
            <a:extLst>
              <a:ext uri="{FF2B5EF4-FFF2-40B4-BE49-F238E27FC236}">
                <a16:creationId xmlns:a16="http://schemas.microsoft.com/office/drawing/2014/main" id="{543E0DF1-EC01-A093-9046-16037C9C5388}"/>
              </a:ext>
            </a:extLst>
          </p:cNvPr>
          <p:cNvSpPr/>
          <p:nvPr/>
        </p:nvSpPr>
        <p:spPr>
          <a:xfrm>
            <a:off x="7417594" y="2696170"/>
            <a:ext cx="6632853" cy="477441"/>
          </a:xfrm>
          <a:prstGeom prst="rect">
            <a:avLst/>
          </a:prstGeom>
          <a:solidFill>
            <a:srgbClr val="F2EEEE"/>
          </a:solidFill>
          <a:ln/>
        </p:spPr>
        <p:txBody>
          <a:bodyPr/>
          <a:lstStyle/>
          <a:p>
            <a:endParaRPr lang="en-US"/>
          </a:p>
        </p:txBody>
      </p:sp>
      <p:sp>
        <p:nvSpPr>
          <p:cNvPr id="31" name="Text 11">
            <a:extLst>
              <a:ext uri="{FF2B5EF4-FFF2-40B4-BE49-F238E27FC236}">
                <a16:creationId xmlns:a16="http://schemas.microsoft.com/office/drawing/2014/main" id="{1CBAA18F-641A-767A-8962-46B292532D03}"/>
              </a:ext>
            </a:extLst>
          </p:cNvPr>
          <p:cNvSpPr/>
          <p:nvPr/>
        </p:nvSpPr>
        <p:spPr>
          <a:xfrm>
            <a:off x="10614660" y="2785705"/>
            <a:ext cx="238720" cy="298371"/>
          </a:xfrm>
          <a:prstGeom prst="rect">
            <a:avLst/>
          </a:prstGeom>
          <a:noFill/>
          <a:ln/>
        </p:spPr>
        <p:txBody>
          <a:bodyPr wrap="none" lIns="0" tIns="0" rIns="0" bIns="0" rtlCol="0" anchor="t"/>
          <a:lstStyle/>
          <a:p>
            <a:pPr marL="0" indent="0" algn="l">
              <a:lnSpc>
                <a:spcPts val="1850"/>
              </a:lnSpc>
              <a:buNone/>
            </a:pPr>
            <a:r>
              <a:rPr lang="en-US" sz="1850" dirty="0">
                <a:solidFill>
                  <a:srgbClr val="383838"/>
                </a:solidFill>
                <a:latin typeface="PT Serif" pitchFamily="34" charset="0"/>
                <a:ea typeface="PT Serif" pitchFamily="34" charset="-122"/>
                <a:cs typeface="PT Serif" pitchFamily="34" charset="-120"/>
              </a:rPr>
              <a:t>2</a:t>
            </a:r>
            <a:endParaRPr lang="en-US" sz="1850" dirty="0"/>
          </a:p>
        </p:txBody>
      </p:sp>
      <p:sp>
        <p:nvSpPr>
          <p:cNvPr id="32" name="Text 12">
            <a:extLst>
              <a:ext uri="{FF2B5EF4-FFF2-40B4-BE49-F238E27FC236}">
                <a16:creationId xmlns:a16="http://schemas.microsoft.com/office/drawing/2014/main" id="{7E562ED8-6C83-E5E8-2C98-077774361C3D}"/>
              </a:ext>
            </a:extLst>
          </p:cNvPr>
          <p:cNvSpPr/>
          <p:nvPr/>
        </p:nvSpPr>
        <p:spPr>
          <a:xfrm>
            <a:off x="7576661" y="3332678"/>
            <a:ext cx="2089071" cy="261104"/>
          </a:xfrm>
          <a:prstGeom prst="rect">
            <a:avLst/>
          </a:prstGeom>
          <a:noFill/>
          <a:ln/>
        </p:spPr>
        <p:txBody>
          <a:bodyPr wrap="none" lIns="0" tIns="0" rIns="0" bIns="0" rtlCol="0" anchor="t"/>
          <a:lstStyle/>
          <a:p>
            <a:pPr marL="0" indent="0" algn="l">
              <a:lnSpc>
                <a:spcPts val="2050"/>
              </a:lnSpc>
              <a:buNone/>
            </a:pPr>
            <a:r>
              <a:rPr lang="en-US" sz="1600" dirty="0">
                <a:solidFill>
                  <a:srgbClr val="383838"/>
                </a:solidFill>
                <a:latin typeface="PT Serif" pitchFamily="34" charset="0"/>
                <a:ea typeface="PT Serif" pitchFamily="34" charset="-122"/>
                <a:cs typeface="PT Serif" pitchFamily="34" charset="-120"/>
              </a:rPr>
              <a:t>Key Finding</a:t>
            </a:r>
            <a:endParaRPr lang="en-US" sz="1600" dirty="0"/>
          </a:p>
        </p:txBody>
      </p:sp>
      <p:sp>
        <p:nvSpPr>
          <p:cNvPr id="33" name="Text 13">
            <a:extLst>
              <a:ext uri="{FF2B5EF4-FFF2-40B4-BE49-F238E27FC236}">
                <a16:creationId xmlns:a16="http://schemas.microsoft.com/office/drawing/2014/main" id="{55C898BC-B4CE-6DB0-2B7C-857B318409C4}"/>
              </a:ext>
            </a:extLst>
          </p:cNvPr>
          <p:cNvSpPr/>
          <p:nvPr/>
        </p:nvSpPr>
        <p:spPr>
          <a:xfrm>
            <a:off x="7576661" y="3689271"/>
            <a:ext cx="6314718"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Statistical Analysis:</a:t>
            </a:r>
            <a:endParaRPr lang="en-US" sz="1250" dirty="0"/>
          </a:p>
        </p:txBody>
      </p:sp>
      <p:sp>
        <p:nvSpPr>
          <p:cNvPr id="34" name="Text 14">
            <a:extLst>
              <a:ext uri="{FF2B5EF4-FFF2-40B4-BE49-F238E27FC236}">
                <a16:creationId xmlns:a16="http://schemas.microsoft.com/office/drawing/2014/main" id="{83ACC737-ABD0-ECC6-BDA0-8DE81BC2CA54}"/>
              </a:ext>
            </a:extLst>
          </p:cNvPr>
          <p:cNvSpPr/>
          <p:nvPr/>
        </p:nvSpPr>
        <p:spPr>
          <a:xfrm>
            <a:off x="7576661" y="4039433"/>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Statistical Test: Two-sample T-test</a:t>
            </a:r>
            <a:endParaRPr lang="en-US" sz="1250" dirty="0"/>
          </a:p>
        </p:txBody>
      </p:sp>
      <p:sp>
        <p:nvSpPr>
          <p:cNvPr id="35" name="Text 15">
            <a:extLst>
              <a:ext uri="{FF2B5EF4-FFF2-40B4-BE49-F238E27FC236}">
                <a16:creationId xmlns:a16="http://schemas.microsoft.com/office/drawing/2014/main" id="{714B7A7B-C941-CC4B-C42C-5EB0F9D33AD3}"/>
              </a:ext>
            </a:extLst>
          </p:cNvPr>
          <p:cNvSpPr/>
          <p:nvPr/>
        </p:nvSpPr>
        <p:spPr>
          <a:xfrm>
            <a:off x="7576661" y="4349710"/>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p-value: &lt;0.001 (Highly significant difference)</a:t>
            </a:r>
            <a:endParaRPr lang="en-US" sz="1250" dirty="0"/>
          </a:p>
        </p:txBody>
      </p:sp>
      <p:sp>
        <p:nvSpPr>
          <p:cNvPr id="36" name="Text 16">
            <a:extLst>
              <a:ext uri="{FF2B5EF4-FFF2-40B4-BE49-F238E27FC236}">
                <a16:creationId xmlns:a16="http://schemas.microsoft.com/office/drawing/2014/main" id="{06DA3526-C911-06B5-C886-BFA58D916ABD}"/>
              </a:ext>
            </a:extLst>
          </p:cNvPr>
          <p:cNvSpPr/>
          <p:nvPr/>
        </p:nvSpPr>
        <p:spPr>
          <a:xfrm>
            <a:off x="7576661" y="4659987"/>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Effect Size (Δ): -0.85 (Strong effect favoring coastal moderation)</a:t>
            </a:r>
            <a:endParaRPr lang="en-US" sz="1250" dirty="0"/>
          </a:p>
        </p:txBody>
      </p:sp>
      <p:sp>
        <p:nvSpPr>
          <p:cNvPr id="37" name="Shape 17">
            <a:extLst>
              <a:ext uri="{FF2B5EF4-FFF2-40B4-BE49-F238E27FC236}">
                <a16:creationId xmlns:a16="http://schemas.microsoft.com/office/drawing/2014/main" id="{959A7251-E747-47CF-8574-A03B232E66D4}"/>
              </a:ext>
            </a:extLst>
          </p:cNvPr>
          <p:cNvSpPr/>
          <p:nvPr/>
        </p:nvSpPr>
        <p:spPr>
          <a:xfrm>
            <a:off x="557093" y="5275540"/>
            <a:ext cx="13516213" cy="1397913"/>
          </a:xfrm>
          <a:prstGeom prst="roundRect">
            <a:avLst>
              <a:gd name="adj" fmla="val 1708"/>
            </a:avLst>
          </a:prstGeom>
          <a:noFill/>
          <a:ln w="7620">
            <a:solidFill>
              <a:srgbClr val="000000">
                <a:alpha val="8000"/>
              </a:srgbClr>
            </a:solidFill>
            <a:prstDash val="solid"/>
          </a:ln>
        </p:spPr>
        <p:txBody>
          <a:bodyPr/>
          <a:lstStyle/>
          <a:p>
            <a:endParaRPr lang="en-US"/>
          </a:p>
        </p:txBody>
      </p:sp>
      <p:sp>
        <p:nvSpPr>
          <p:cNvPr id="38" name="Shape 18">
            <a:extLst>
              <a:ext uri="{FF2B5EF4-FFF2-40B4-BE49-F238E27FC236}">
                <a16:creationId xmlns:a16="http://schemas.microsoft.com/office/drawing/2014/main" id="{2091F64C-4F9F-A2DD-3535-0DDD67812611}"/>
              </a:ext>
            </a:extLst>
          </p:cNvPr>
          <p:cNvSpPr/>
          <p:nvPr/>
        </p:nvSpPr>
        <p:spPr>
          <a:xfrm>
            <a:off x="564713" y="5283160"/>
            <a:ext cx="13500973" cy="460891"/>
          </a:xfrm>
          <a:prstGeom prst="rect">
            <a:avLst/>
          </a:prstGeom>
          <a:solidFill>
            <a:srgbClr val="FFFFFF">
              <a:alpha val="4000"/>
            </a:srgbClr>
          </a:solidFill>
          <a:ln/>
        </p:spPr>
        <p:txBody>
          <a:bodyPr/>
          <a:lstStyle/>
          <a:p>
            <a:endParaRPr lang="en-US"/>
          </a:p>
        </p:txBody>
      </p:sp>
      <p:sp>
        <p:nvSpPr>
          <p:cNvPr id="39" name="Text 19">
            <a:extLst>
              <a:ext uri="{FF2B5EF4-FFF2-40B4-BE49-F238E27FC236}">
                <a16:creationId xmlns:a16="http://schemas.microsoft.com/office/drawing/2014/main" id="{068E08FB-821E-3DA3-C9CF-F697D40F051C}"/>
              </a:ext>
            </a:extLst>
          </p:cNvPr>
          <p:cNvSpPr/>
          <p:nvPr/>
        </p:nvSpPr>
        <p:spPr>
          <a:xfrm>
            <a:off x="723900" y="5386268"/>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Category</a:t>
            </a:r>
            <a:endParaRPr lang="en-US" sz="1250" dirty="0"/>
          </a:p>
        </p:txBody>
      </p:sp>
      <p:sp>
        <p:nvSpPr>
          <p:cNvPr id="40" name="Text 20">
            <a:extLst>
              <a:ext uri="{FF2B5EF4-FFF2-40B4-BE49-F238E27FC236}">
                <a16:creationId xmlns:a16="http://schemas.microsoft.com/office/drawing/2014/main" id="{032ACC05-FA5B-6F69-10B2-8C2BAC85988D}"/>
              </a:ext>
            </a:extLst>
          </p:cNvPr>
          <p:cNvSpPr/>
          <p:nvPr/>
        </p:nvSpPr>
        <p:spPr>
          <a:xfrm>
            <a:off x="4777978" y="5386268"/>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Mean Range</a:t>
            </a:r>
            <a:endParaRPr lang="en-US" sz="1250" dirty="0"/>
          </a:p>
        </p:txBody>
      </p:sp>
      <p:sp>
        <p:nvSpPr>
          <p:cNvPr id="41" name="Text 21">
            <a:extLst>
              <a:ext uri="{FF2B5EF4-FFF2-40B4-BE49-F238E27FC236}">
                <a16:creationId xmlns:a16="http://schemas.microsoft.com/office/drawing/2014/main" id="{C357FB1F-3C2F-294C-5FE3-7A15BD9AB14C}"/>
              </a:ext>
            </a:extLst>
          </p:cNvPr>
          <p:cNvSpPr/>
          <p:nvPr/>
        </p:nvSpPr>
        <p:spPr>
          <a:xfrm>
            <a:off x="7478078" y="5386268"/>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Example Cities</a:t>
            </a:r>
            <a:endParaRPr lang="en-US" sz="1250" dirty="0"/>
          </a:p>
        </p:txBody>
      </p:sp>
      <p:sp>
        <p:nvSpPr>
          <p:cNvPr id="42" name="Shape 22">
            <a:extLst>
              <a:ext uri="{FF2B5EF4-FFF2-40B4-BE49-F238E27FC236}">
                <a16:creationId xmlns:a16="http://schemas.microsoft.com/office/drawing/2014/main" id="{4431EB77-8837-DBB2-FD18-74008C429E35}"/>
              </a:ext>
            </a:extLst>
          </p:cNvPr>
          <p:cNvSpPr/>
          <p:nvPr/>
        </p:nvSpPr>
        <p:spPr>
          <a:xfrm>
            <a:off x="564713" y="5744051"/>
            <a:ext cx="13500973" cy="460891"/>
          </a:xfrm>
          <a:prstGeom prst="rect">
            <a:avLst/>
          </a:prstGeom>
          <a:solidFill>
            <a:srgbClr val="000000">
              <a:alpha val="4000"/>
            </a:srgbClr>
          </a:solidFill>
          <a:ln/>
        </p:spPr>
        <p:txBody>
          <a:bodyPr/>
          <a:lstStyle/>
          <a:p>
            <a:endParaRPr lang="en-US"/>
          </a:p>
        </p:txBody>
      </p:sp>
      <p:sp>
        <p:nvSpPr>
          <p:cNvPr id="43" name="Text 23">
            <a:extLst>
              <a:ext uri="{FF2B5EF4-FFF2-40B4-BE49-F238E27FC236}">
                <a16:creationId xmlns:a16="http://schemas.microsoft.com/office/drawing/2014/main" id="{77DF0179-E29D-7E7D-60B2-010D5DDF2C14}"/>
              </a:ext>
            </a:extLst>
          </p:cNvPr>
          <p:cNvSpPr/>
          <p:nvPr/>
        </p:nvSpPr>
        <p:spPr>
          <a:xfrm>
            <a:off x="723900" y="5847159"/>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Coastal</a:t>
            </a:r>
            <a:endParaRPr lang="en-US" sz="1250" dirty="0"/>
          </a:p>
        </p:txBody>
      </p:sp>
      <p:sp>
        <p:nvSpPr>
          <p:cNvPr id="44" name="Text 24">
            <a:extLst>
              <a:ext uri="{FF2B5EF4-FFF2-40B4-BE49-F238E27FC236}">
                <a16:creationId xmlns:a16="http://schemas.microsoft.com/office/drawing/2014/main" id="{F11ECE2A-36C1-0A6B-0A77-3C7CC46F2EE0}"/>
              </a:ext>
            </a:extLst>
          </p:cNvPr>
          <p:cNvSpPr/>
          <p:nvPr/>
        </p:nvSpPr>
        <p:spPr>
          <a:xfrm>
            <a:off x="4777978" y="5847159"/>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12.1°C</a:t>
            </a:r>
            <a:endParaRPr lang="en-US" sz="1250" dirty="0"/>
          </a:p>
        </p:txBody>
      </p:sp>
      <p:sp>
        <p:nvSpPr>
          <p:cNvPr id="45" name="Text 25">
            <a:extLst>
              <a:ext uri="{FF2B5EF4-FFF2-40B4-BE49-F238E27FC236}">
                <a16:creationId xmlns:a16="http://schemas.microsoft.com/office/drawing/2014/main" id="{1E834BB5-B129-770B-9928-2B915AEEC1BF}"/>
              </a:ext>
            </a:extLst>
          </p:cNvPr>
          <p:cNvSpPr/>
          <p:nvPr/>
        </p:nvSpPr>
        <p:spPr>
          <a:xfrm>
            <a:off x="7478078" y="5847159"/>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Mumbai, San Francisco, Corpus Christi</a:t>
            </a:r>
            <a:endParaRPr lang="en-US" sz="1250" dirty="0"/>
          </a:p>
        </p:txBody>
      </p:sp>
      <p:sp>
        <p:nvSpPr>
          <p:cNvPr id="46" name="Shape 26">
            <a:extLst>
              <a:ext uri="{FF2B5EF4-FFF2-40B4-BE49-F238E27FC236}">
                <a16:creationId xmlns:a16="http://schemas.microsoft.com/office/drawing/2014/main" id="{821709CF-4C54-6906-4D85-17D94332F681}"/>
              </a:ext>
            </a:extLst>
          </p:cNvPr>
          <p:cNvSpPr/>
          <p:nvPr/>
        </p:nvSpPr>
        <p:spPr>
          <a:xfrm>
            <a:off x="564713" y="6204942"/>
            <a:ext cx="13500973" cy="460891"/>
          </a:xfrm>
          <a:prstGeom prst="rect">
            <a:avLst/>
          </a:prstGeom>
          <a:solidFill>
            <a:srgbClr val="FFFFFF">
              <a:alpha val="4000"/>
            </a:srgbClr>
          </a:solidFill>
          <a:ln/>
        </p:spPr>
        <p:txBody>
          <a:bodyPr/>
          <a:lstStyle/>
          <a:p>
            <a:endParaRPr lang="en-US"/>
          </a:p>
        </p:txBody>
      </p:sp>
      <p:sp>
        <p:nvSpPr>
          <p:cNvPr id="47" name="Text 27">
            <a:extLst>
              <a:ext uri="{FF2B5EF4-FFF2-40B4-BE49-F238E27FC236}">
                <a16:creationId xmlns:a16="http://schemas.microsoft.com/office/drawing/2014/main" id="{857AAD10-E216-4C90-796C-93359DD615F4}"/>
              </a:ext>
            </a:extLst>
          </p:cNvPr>
          <p:cNvSpPr/>
          <p:nvPr/>
        </p:nvSpPr>
        <p:spPr>
          <a:xfrm>
            <a:off x="723900" y="6308050"/>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Inland</a:t>
            </a:r>
            <a:endParaRPr lang="en-US" sz="1250" dirty="0"/>
          </a:p>
        </p:txBody>
      </p:sp>
      <p:sp>
        <p:nvSpPr>
          <p:cNvPr id="48" name="Text 28">
            <a:extLst>
              <a:ext uri="{FF2B5EF4-FFF2-40B4-BE49-F238E27FC236}">
                <a16:creationId xmlns:a16="http://schemas.microsoft.com/office/drawing/2014/main" id="{B413690D-926B-A556-303F-A9A00CDE2709}"/>
              </a:ext>
            </a:extLst>
          </p:cNvPr>
          <p:cNvSpPr/>
          <p:nvPr/>
        </p:nvSpPr>
        <p:spPr>
          <a:xfrm>
            <a:off x="4777978" y="6308050"/>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22.8°C</a:t>
            </a:r>
            <a:endParaRPr lang="en-US" sz="1250" dirty="0"/>
          </a:p>
        </p:txBody>
      </p:sp>
      <p:sp>
        <p:nvSpPr>
          <p:cNvPr id="49" name="Text 29">
            <a:extLst>
              <a:ext uri="{FF2B5EF4-FFF2-40B4-BE49-F238E27FC236}">
                <a16:creationId xmlns:a16="http://schemas.microsoft.com/office/drawing/2014/main" id="{422DD685-4ABB-7336-C093-3748BC23C463}"/>
              </a:ext>
            </a:extLst>
          </p:cNvPr>
          <p:cNvSpPr/>
          <p:nvPr/>
        </p:nvSpPr>
        <p:spPr>
          <a:xfrm>
            <a:off x="7478078" y="6308050"/>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New Delhi, Chicago, Columbus</a:t>
            </a:r>
            <a:endParaRPr lang="en-US" sz="1250" dirty="0"/>
          </a:p>
        </p:txBody>
      </p:sp>
      <p:sp>
        <p:nvSpPr>
          <p:cNvPr id="51" name="Rectangle 50">
            <a:extLst>
              <a:ext uri="{FF2B5EF4-FFF2-40B4-BE49-F238E27FC236}">
                <a16:creationId xmlns:a16="http://schemas.microsoft.com/office/drawing/2014/main" id="{41889B4D-466C-5DD0-B036-7F7B98173D57}"/>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862395" y="718899"/>
            <a:ext cx="9439751" cy="6490454"/>
          </a:xfrm>
          <a:prstGeom prst="rect">
            <a:avLst/>
          </a:prstGeom>
        </p:spPr>
      </p:pic>
      <p:sp>
        <p:nvSpPr>
          <p:cNvPr id="3" name="Text 0"/>
          <p:cNvSpPr/>
          <p:nvPr/>
        </p:nvSpPr>
        <p:spPr>
          <a:xfrm>
            <a:off x="591860" y="7209353"/>
            <a:ext cx="4439722" cy="554950"/>
          </a:xfrm>
          <a:prstGeom prst="rect">
            <a:avLst/>
          </a:prstGeom>
          <a:noFill/>
          <a:ln/>
        </p:spPr>
        <p:txBody>
          <a:bodyPr wrap="none" lIns="0" tIns="0" rIns="0" bIns="0" rtlCol="0" anchor="t"/>
          <a:lstStyle/>
          <a:p>
            <a:pPr marL="0" indent="0" algn="l">
              <a:lnSpc>
                <a:spcPts val="4350"/>
              </a:lnSpc>
              <a:buNone/>
            </a:pPr>
            <a:endParaRPr lang="en-US" sz="3450" dirty="0"/>
          </a:p>
        </p:txBody>
      </p:sp>
      <p:sp>
        <p:nvSpPr>
          <p:cNvPr id="4" name="Text 30">
            <a:extLst>
              <a:ext uri="{FF2B5EF4-FFF2-40B4-BE49-F238E27FC236}">
                <a16:creationId xmlns:a16="http://schemas.microsoft.com/office/drawing/2014/main" id="{B49CDB53-CAA5-BF97-1455-02550D0B9231}"/>
              </a:ext>
            </a:extLst>
          </p:cNvPr>
          <p:cNvSpPr/>
          <p:nvPr/>
        </p:nvSpPr>
        <p:spPr>
          <a:xfrm>
            <a:off x="522327" y="7209353"/>
            <a:ext cx="13516213" cy="516969"/>
          </a:xfrm>
          <a:prstGeom prst="rect">
            <a:avLst/>
          </a:prstGeom>
          <a:noFill/>
          <a:ln/>
        </p:spPr>
        <p:txBody>
          <a:bodyPr wrap="square" lIns="0" tIns="0" rIns="0" bIns="0" rtlCol="0" anchor="t"/>
          <a:lstStyle/>
          <a:p>
            <a:pPr marL="0" indent="0" algn="l">
              <a:lnSpc>
                <a:spcPts val="2000"/>
              </a:lnSpc>
              <a:buNone/>
            </a:pPr>
            <a:r>
              <a:rPr lang="en-US" sz="1250" b="1" dirty="0">
                <a:solidFill>
                  <a:srgbClr val="383838"/>
                </a:solidFill>
                <a:latin typeface="DM Sans" pitchFamily="34" charset="0"/>
                <a:ea typeface="DM Sans" pitchFamily="34" charset="-122"/>
                <a:cs typeface="DM Sans" pitchFamily="34" charset="-120"/>
              </a:rPr>
              <a:t>Conclusion:</a:t>
            </a:r>
            <a:r>
              <a:rPr lang="en-US" sz="1250" dirty="0">
                <a:solidFill>
                  <a:srgbClr val="383838"/>
                </a:solidFill>
                <a:latin typeface="DM Sans" pitchFamily="34" charset="0"/>
                <a:ea typeface="DM Sans" pitchFamily="34" charset="-122"/>
                <a:cs typeface="DM Sans" pitchFamily="34" charset="-120"/>
              </a:rPr>
              <a:t> </a:t>
            </a:r>
            <a:r>
              <a:rPr lang="en-US" sz="1250" dirty="0">
                <a:solidFill>
                  <a:srgbClr val="000000"/>
                </a:solidFill>
                <a:latin typeface="DM Sans" pitchFamily="34" charset="0"/>
                <a:ea typeface="DM Sans" pitchFamily="34" charset="-122"/>
                <a:cs typeface="DM Sans" pitchFamily="34" charset="-120"/>
              </a:rPr>
              <a:t>✅</a:t>
            </a:r>
            <a:r>
              <a:rPr lang="en-US" sz="1250" dirty="0">
                <a:solidFill>
                  <a:srgbClr val="383838"/>
                </a:solidFill>
                <a:latin typeface="DM Sans" pitchFamily="34" charset="0"/>
                <a:ea typeface="DM Sans" pitchFamily="34" charset="-122"/>
                <a:cs typeface="DM Sans" pitchFamily="34" charset="-120"/>
              </a:rPr>
              <a:t> Proved. Oceans absorb and release heat slowly, resulting in significantly more stable coastal temperature regimes compared to inland areas. This thermal buffering capacity is a critical factor influencing regional climates worldwide.</a:t>
            </a:r>
            <a:endParaRPr lang="en-US" sz="1250" dirty="0"/>
          </a:p>
        </p:txBody>
      </p:sp>
      <p:sp>
        <p:nvSpPr>
          <p:cNvPr id="5" name="Rectangle 4">
            <a:extLst>
              <a:ext uri="{FF2B5EF4-FFF2-40B4-BE49-F238E27FC236}">
                <a16:creationId xmlns:a16="http://schemas.microsoft.com/office/drawing/2014/main" id="{0DA44C50-B754-5EDC-E2C6-6D6765A4424E}"/>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7" name="Text 0">
            <a:extLst>
              <a:ext uri="{FF2B5EF4-FFF2-40B4-BE49-F238E27FC236}">
                <a16:creationId xmlns:a16="http://schemas.microsoft.com/office/drawing/2014/main" id="{943F6382-4BBD-8B88-EA13-DD244E3BC4D9}"/>
              </a:ext>
            </a:extLst>
          </p:cNvPr>
          <p:cNvSpPr/>
          <p:nvPr/>
        </p:nvSpPr>
        <p:spPr>
          <a:xfrm>
            <a:off x="600789" y="472321"/>
            <a:ext cx="5580936" cy="281702"/>
          </a:xfrm>
          <a:prstGeom prst="rect">
            <a:avLst/>
          </a:prstGeom>
          <a:noFill/>
          <a:ln/>
        </p:spPr>
        <p:txBody>
          <a:bodyPr wrap="none" lIns="0" tIns="0" rIns="0" bIns="0" rtlCol="0" anchor="t"/>
          <a:lstStyle/>
          <a:p>
            <a:pPr marL="0" indent="0" algn="l">
              <a:lnSpc>
                <a:spcPts val="2200"/>
              </a:lnSpc>
              <a:buNone/>
            </a:pPr>
            <a:r>
              <a:rPr lang="en-US" sz="1750" dirty="0">
                <a:solidFill>
                  <a:srgbClr val="E04F00"/>
                </a:solidFill>
                <a:latin typeface="PT Serif" pitchFamily="34" charset="0"/>
                <a:ea typeface="PT Serif" pitchFamily="34" charset="-122"/>
                <a:cs typeface="PT Serif" pitchFamily="34" charset="-120"/>
              </a:rPr>
              <a:t>Hypothesis 3 (H3)</a:t>
            </a:r>
            <a:r>
              <a:rPr lang="en-US" sz="1750" dirty="0">
                <a:solidFill>
                  <a:srgbClr val="020202"/>
                </a:solidFill>
                <a:latin typeface="PT Serif" pitchFamily="34" charset="0"/>
                <a:ea typeface="PT Serif" pitchFamily="34" charset="-122"/>
                <a:cs typeface="PT Serif" pitchFamily="34" charset="-120"/>
              </a:rPr>
              <a:t>: Sea Surface Temperature (SST) Cycle</a:t>
            </a:r>
            <a:endParaRPr lang="en-US" sz="1750" dirty="0"/>
          </a:p>
        </p:txBody>
      </p:sp>
      <p:sp>
        <p:nvSpPr>
          <p:cNvPr id="28" name="Text 1">
            <a:extLst>
              <a:ext uri="{FF2B5EF4-FFF2-40B4-BE49-F238E27FC236}">
                <a16:creationId xmlns:a16="http://schemas.microsoft.com/office/drawing/2014/main" id="{11FE87F1-C738-0CB0-50C2-DBFBB74349B5}"/>
              </a:ext>
            </a:extLst>
          </p:cNvPr>
          <p:cNvSpPr/>
          <p:nvPr/>
        </p:nvSpPr>
        <p:spPr>
          <a:xfrm>
            <a:off x="600789" y="925592"/>
            <a:ext cx="12239625" cy="777240"/>
          </a:xfrm>
          <a:prstGeom prst="rect">
            <a:avLst/>
          </a:prstGeom>
          <a:noFill/>
          <a:ln/>
        </p:spPr>
        <p:txBody>
          <a:bodyPr wrap="none" lIns="0" tIns="0" rIns="0" bIns="0" rtlCol="0" anchor="t"/>
          <a:lstStyle/>
          <a:p>
            <a:pPr marL="0" indent="0" algn="l">
              <a:lnSpc>
                <a:spcPts val="6100"/>
              </a:lnSpc>
              <a:buNone/>
            </a:pPr>
            <a:r>
              <a:rPr lang="en-US" sz="4850" dirty="0">
                <a:solidFill>
                  <a:srgbClr val="020202"/>
                </a:solidFill>
                <a:latin typeface="PT Serif" pitchFamily="34" charset="0"/>
                <a:ea typeface="PT Serif" pitchFamily="34" charset="-122"/>
                <a:cs typeface="PT Serif" pitchFamily="34" charset="-120"/>
              </a:rPr>
              <a:t>Is the Annual Cycle Driven by Solar Forcing?</a:t>
            </a:r>
            <a:endParaRPr lang="en-US" sz="4850" dirty="0"/>
          </a:p>
        </p:txBody>
      </p:sp>
      <p:sp>
        <p:nvSpPr>
          <p:cNvPr id="29" name="Text 2">
            <a:extLst>
              <a:ext uri="{FF2B5EF4-FFF2-40B4-BE49-F238E27FC236}">
                <a16:creationId xmlns:a16="http://schemas.microsoft.com/office/drawing/2014/main" id="{686B9977-EED8-F792-66CB-14BA5AC48AB5}"/>
              </a:ext>
            </a:extLst>
          </p:cNvPr>
          <p:cNvSpPr/>
          <p:nvPr/>
        </p:nvSpPr>
        <p:spPr>
          <a:xfrm>
            <a:off x="600789" y="1960245"/>
            <a:ext cx="13428821" cy="274677"/>
          </a:xfrm>
          <a:prstGeom prst="rect">
            <a:avLst/>
          </a:prstGeom>
          <a:noFill/>
          <a:ln/>
        </p:spPr>
        <p:txBody>
          <a:bodyPr wrap="none" lIns="0" tIns="0" rIns="0" bIns="0" rtlCol="0" anchor="t"/>
          <a:lstStyle/>
          <a:p>
            <a:pPr marL="0" indent="0" algn="l">
              <a:lnSpc>
                <a:spcPts val="2150"/>
              </a:lnSpc>
              <a:buNone/>
            </a:pPr>
            <a:r>
              <a:rPr lang="en-US" dirty="0">
                <a:solidFill>
                  <a:srgbClr val="383838"/>
                </a:solidFill>
                <a:latin typeface="DM Sans" pitchFamily="34" charset="0"/>
                <a:ea typeface="DM Sans" pitchFamily="34" charset="-122"/>
                <a:cs typeface="DM Sans" pitchFamily="34" charset="-120"/>
              </a:rPr>
              <a:t>Hypothesis: SST and surface air temperature follow a seasonal cycle consistent with global solar forcing (i.e., one cycle per year).</a:t>
            </a:r>
            <a:endParaRPr lang="en-US" dirty="0"/>
          </a:p>
        </p:txBody>
      </p:sp>
      <p:sp>
        <p:nvSpPr>
          <p:cNvPr id="30" name="Shape 3">
            <a:extLst>
              <a:ext uri="{FF2B5EF4-FFF2-40B4-BE49-F238E27FC236}">
                <a16:creationId xmlns:a16="http://schemas.microsoft.com/office/drawing/2014/main" id="{8E7AC3A9-E6DE-D2A0-FF8D-A3B8A2B8E6EF}"/>
              </a:ext>
            </a:extLst>
          </p:cNvPr>
          <p:cNvSpPr/>
          <p:nvPr/>
        </p:nvSpPr>
        <p:spPr>
          <a:xfrm>
            <a:off x="600789" y="2428042"/>
            <a:ext cx="6628567" cy="2661880"/>
          </a:xfrm>
          <a:prstGeom prst="roundRect">
            <a:avLst>
              <a:gd name="adj" fmla="val 967"/>
            </a:avLst>
          </a:prstGeom>
          <a:solidFill>
            <a:srgbClr val="FFFFFF"/>
          </a:solidFill>
          <a:ln w="22860">
            <a:solidFill>
              <a:srgbClr val="D8D4D4"/>
            </a:solidFill>
            <a:prstDash val="solid"/>
          </a:ln>
        </p:spPr>
        <p:txBody>
          <a:bodyPr/>
          <a:lstStyle/>
          <a:p>
            <a:endParaRPr lang="en-US"/>
          </a:p>
        </p:txBody>
      </p:sp>
      <p:sp>
        <p:nvSpPr>
          <p:cNvPr id="31" name="Shape 4">
            <a:extLst>
              <a:ext uri="{FF2B5EF4-FFF2-40B4-BE49-F238E27FC236}">
                <a16:creationId xmlns:a16="http://schemas.microsoft.com/office/drawing/2014/main" id="{B168AD0F-1A83-2364-0435-075D961E2AA0}"/>
              </a:ext>
            </a:extLst>
          </p:cNvPr>
          <p:cNvSpPr/>
          <p:nvPr/>
        </p:nvSpPr>
        <p:spPr>
          <a:xfrm>
            <a:off x="623649" y="2450902"/>
            <a:ext cx="6582847" cy="514945"/>
          </a:xfrm>
          <a:prstGeom prst="rect">
            <a:avLst/>
          </a:prstGeom>
          <a:solidFill>
            <a:srgbClr val="F2EEEE"/>
          </a:solidFill>
          <a:ln/>
        </p:spPr>
        <p:txBody>
          <a:bodyPr/>
          <a:lstStyle/>
          <a:p>
            <a:endParaRPr lang="en-US"/>
          </a:p>
        </p:txBody>
      </p:sp>
      <p:sp>
        <p:nvSpPr>
          <p:cNvPr id="32" name="Text 5">
            <a:extLst>
              <a:ext uri="{FF2B5EF4-FFF2-40B4-BE49-F238E27FC236}">
                <a16:creationId xmlns:a16="http://schemas.microsoft.com/office/drawing/2014/main" id="{D7A6EA8B-3DAD-1119-93B3-D377DC7A27AE}"/>
              </a:ext>
            </a:extLst>
          </p:cNvPr>
          <p:cNvSpPr/>
          <p:nvPr/>
        </p:nvSpPr>
        <p:spPr>
          <a:xfrm>
            <a:off x="3786307" y="2547461"/>
            <a:ext cx="257413" cy="321826"/>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1</a:t>
            </a:r>
            <a:endParaRPr lang="en-US" sz="2000" dirty="0"/>
          </a:p>
        </p:txBody>
      </p:sp>
      <p:sp>
        <p:nvSpPr>
          <p:cNvPr id="33" name="Text 6">
            <a:extLst>
              <a:ext uri="{FF2B5EF4-FFF2-40B4-BE49-F238E27FC236}">
                <a16:creationId xmlns:a16="http://schemas.microsoft.com/office/drawing/2014/main" id="{6426DD94-3855-33FB-6342-7CFC89D37F80}"/>
              </a:ext>
            </a:extLst>
          </p:cNvPr>
          <p:cNvSpPr/>
          <p:nvPr/>
        </p:nvSpPr>
        <p:spPr>
          <a:xfrm>
            <a:off x="795218" y="3137416"/>
            <a:ext cx="2253258" cy="281702"/>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Methodology</a:t>
            </a:r>
            <a:endParaRPr lang="en-US" sz="1750" dirty="0"/>
          </a:p>
        </p:txBody>
      </p:sp>
      <p:sp>
        <p:nvSpPr>
          <p:cNvPr id="34" name="Text 7">
            <a:extLst>
              <a:ext uri="{FF2B5EF4-FFF2-40B4-BE49-F238E27FC236}">
                <a16:creationId xmlns:a16="http://schemas.microsoft.com/office/drawing/2014/main" id="{6931ACA5-5F6D-BFA0-E631-99200F508676}"/>
              </a:ext>
            </a:extLst>
          </p:cNvPr>
          <p:cNvSpPr/>
          <p:nvPr/>
        </p:nvSpPr>
        <p:spPr>
          <a:xfrm>
            <a:off x="795218" y="3522107"/>
            <a:ext cx="6239708" cy="1098709"/>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Time series analysis of Sea Surface Temperature (SST) and surface air temperature data was conducted. We examined seasonal cycles and utilized Fast Fourier Transform (FFT) to identify dominant frequencies in temperature variations.</a:t>
            </a:r>
            <a:endParaRPr lang="en-US" sz="1350" dirty="0"/>
          </a:p>
        </p:txBody>
      </p:sp>
      <p:sp>
        <p:nvSpPr>
          <p:cNvPr id="35" name="Shape 8">
            <a:extLst>
              <a:ext uri="{FF2B5EF4-FFF2-40B4-BE49-F238E27FC236}">
                <a16:creationId xmlns:a16="http://schemas.microsoft.com/office/drawing/2014/main" id="{7B3A30C3-65F6-459E-C596-C85D839C730C}"/>
              </a:ext>
            </a:extLst>
          </p:cNvPr>
          <p:cNvSpPr/>
          <p:nvPr/>
        </p:nvSpPr>
        <p:spPr>
          <a:xfrm>
            <a:off x="7400925" y="2428042"/>
            <a:ext cx="6628686" cy="2661880"/>
          </a:xfrm>
          <a:prstGeom prst="roundRect">
            <a:avLst>
              <a:gd name="adj" fmla="val 967"/>
            </a:avLst>
          </a:prstGeom>
          <a:solidFill>
            <a:srgbClr val="FFFFFF"/>
          </a:solidFill>
          <a:ln w="22860">
            <a:solidFill>
              <a:srgbClr val="D8D4D4"/>
            </a:solidFill>
            <a:prstDash val="solid"/>
          </a:ln>
        </p:spPr>
        <p:txBody>
          <a:bodyPr/>
          <a:lstStyle/>
          <a:p>
            <a:endParaRPr lang="en-US"/>
          </a:p>
        </p:txBody>
      </p:sp>
      <p:sp>
        <p:nvSpPr>
          <p:cNvPr id="36" name="Shape 9">
            <a:extLst>
              <a:ext uri="{FF2B5EF4-FFF2-40B4-BE49-F238E27FC236}">
                <a16:creationId xmlns:a16="http://schemas.microsoft.com/office/drawing/2014/main" id="{03B8702B-F27D-F6D7-76EF-1DEE29705AB9}"/>
              </a:ext>
            </a:extLst>
          </p:cNvPr>
          <p:cNvSpPr/>
          <p:nvPr/>
        </p:nvSpPr>
        <p:spPr>
          <a:xfrm>
            <a:off x="7423785" y="2450902"/>
            <a:ext cx="6582966" cy="514945"/>
          </a:xfrm>
          <a:prstGeom prst="rect">
            <a:avLst/>
          </a:prstGeom>
          <a:solidFill>
            <a:srgbClr val="F2EEEE"/>
          </a:solidFill>
          <a:ln/>
        </p:spPr>
        <p:txBody>
          <a:bodyPr/>
          <a:lstStyle/>
          <a:p>
            <a:endParaRPr lang="en-US"/>
          </a:p>
        </p:txBody>
      </p:sp>
      <p:sp>
        <p:nvSpPr>
          <p:cNvPr id="37" name="Text 10">
            <a:extLst>
              <a:ext uri="{FF2B5EF4-FFF2-40B4-BE49-F238E27FC236}">
                <a16:creationId xmlns:a16="http://schemas.microsoft.com/office/drawing/2014/main" id="{4C35C5DC-2829-1861-E086-FE6F61754FA6}"/>
              </a:ext>
            </a:extLst>
          </p:cNvPr>
          <p:cNvSpPr/>
          <p:nvPr/>
        </p:nvSpPr>
        <p:spPr>
          <a:xfrm>
            <a:off x="10586561" y="2547461"/>
            <a:ext cx="257413" cy="321826"/>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2</a:t>
            </a:r>
            <a:endParaRPr lang="en-US" sz="2000" dirty="0"/>
          </a:p>
        </p:txBody>
      </p:sp>
      <p:sp>
        <p:nvSpPr>
          <p:cNvPr id="38" name="Text 11">
            <a:extLst>
              <a:ext uri="{FF2B5EF4-FFF2-40B4-BE49-F238E27FC236}">
                <a16:creationId xmlns:a16="http://schemas.microsoft.com/office/drawing/2014/main" id="{24855AF0-610D-95D9-2B9A-171F4A944B8C}"/>
              </a:ext>
            </a:extLst>
          </p:cNvPr>
          <p:cNvSpPr/>
          <p:nvPr/>
        </p:nvSpPr>
        <p:spPr>
          <a:xfrm>
            <a:off x="7595354" y="3137416"/>
            <a:ext cx="2253258" cy="281702"/>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Key Finding</a:t>
            </a:r>
            <a:endParaRPr lang="en-US" sz="1750" dirty="0"/>
          </a:p>
        </p:txBody>
      </p:sp>
      <p:sp>
        <p:nvSpPr>
          <p:cNvPr id="39" name="Text 12">
            <a:extLst>
              <a:ext uri="{FF2B5EF4-FFF2-40B4-BE49-F238E27FC236}">
                <a16:creationId xmlns:a16="http://schemas.microsoft.com/office/drawing/2014/main" id="{C9A65BDB-A7B4-EB7D-C0B8-A40A36726246}"/>
              </a:ext>
            </a:extLst>
          </p:cNvPr>
          <p:cNvSpPr/>
          <p:nvPr/>
        </p:nvSpPr>
        <p:spPr>
          <a:xfrm>
            <a:off x="7595354" y="3522107"/>
            <a:ext cx="6239828" cy="1373386"/>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Analysis revealed a prominent annual cycle in both SST and surface air temperature. The annual temperature wave consistently shows summer peaks and winter troughs. FFT analysis confirms a single dominant frequency peak at 1.00 cycles/year across different geographical locations, strongly correlating with annual solar radiation changes.</a:t>
            </a:r>
            <a:endParaRPr lang="en-US" sz="1350" dirty="0"/>
          </a:p>
        </p:txBody>
      </p:sp>
      <p:sp>
        <p:nvSpPr>
          <p:cNvPr id="40" name="Shape 13">
            <a:extLst>
              <a:ext uri="{FF2B5EF4-FFF2-40B4-BE49-F238E27FC236}">
                <a16:creationId xmlns:a16="http://schemas.microsoft.com/office/drawing/2014/main" id="{21326DD7-BFD5-7A53-328E-0332053510F1}"/>
              </a:ext>
            </a:extLst>
          </p:cNvPr>
          <p:cNvSpPr/>
          <p:nvPr/>
        </p:nvSpPr>
        <p:spPr>
          <a:xfrm>
            <a:off x="600789" y="5283041"/>
            <a:ext cx="13428821" cy="1998821"/>
          </a:xfrm>
          <a:prstGeom prst="roundRect">
            <a:avLst>
              <a:gd name="adj" fmla="val 1288"/>
            </a:avLst>
          </a:prstGeom>
          <a:noFill/>
          <a:ln w="7620">
            <a:solidFill>
              <a:srgbClr val="000000">
                <a:alpha val="8000"/>
              </a:srgbClr>
            </a:solidFill>
            <a:prstDash val="solid"/>
          </a:ln>
        </p:spPr>
        <p:txBody>
          <a:bodyPr/>
          <a:lstStyle/>
          <a:p>
            <a:endParaRPr lang="en-US"/>
          </a:p>
        </p:txBody>
      </p:sp>
      <p:sp>
        <p:nvSpPr>
          <p:cNvPr id="41" name="Shape 14">
            <a:extLst>
              <a:ext uri="{FF2B5EF4-FFF2-40B4-BE49-F238E27FC236}">
                <a16:creationId xmlns:a16="http://schemas.microsoft.com/office/drawing/2014/main" id="{FFDD1069-DEE5-87A9-F300-83EE938CD2AA}"/>
              </a:ext>
            </a:extLst>
          </p:cNvPr>
          <p:cNvSpPr/>
          <p:nvPr/>
        </p:nvSpPr>
        <p:spPr>
          <a:xfrm>
            <a:off x="608409" y="5290661"/>
            <a:ext cx="13413581" cy="495895"/>
          </a:xfrm>
          <a:prstGeom prst="rect">
            <a:avLst/>
          </a:prstGeom>
          <a:solidFill>
            <a:srgbClr val="FFFFFF">
              <a:alpha val="4000"/>
            </a:srgbClr>
          </a:solidFill>
          <a:ln/>
        </p:spPr>
        <p:txBody>
          <a:bodyPr/>
          <a:lstStyle/>
          <a:p>
            <a:endParaRPr lang="en-US"/>
          </a:p>
        </p:txBody>
      </p:sp>
      <p:sp>
        <p:nvSpPr>
          <p:cNvPr id="42" name="Text 15">
            <a:extLst>
              <a:ext uri="{FF2B5EF4-FFF2-40B4-BE49-F238E27FC236}">
                <a16:creationId xmlns:a16="http://schemas.microsoft.com/office/drawing/2014/main" id="{004AE186-2BDA-7A7A-7B60-73FF74670FC0}"/>
              </a:ext>
            </a:extLst>
          </p:cNvPr>
          <p:cNvSpPr/>
          <p:nvPr/>
        </p:nvSpPr>
        <p:spPr>
          <a:xfrm>
            <a:off x="780217" y="5401270"/>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City</a:t>
            </a:r>
            <a:endParaRPr lang="en-US" sz="1350" dirty="0"/>
          </a:p>
        </p:txBody>
      </p:sp>
      <p:sp>
        <p:nvSpPr>
          <p:cNvPr id="43" name="Text 16">
            <a:extLst>
              <a:ext uri="{FF2B5EF4-FFF2-40B4-BE49-F238E27FC236}">
                <a16:creationId xmlns:a16="http://schemas.microsoft.com/office/drawing/2014/main" id="{C941698F-65BF-9360-3DBB-D6A4529AE682}"/>
              </a:ext>
            </a:extLst>
          </p:cNvPr>
          <p:cNvSpPr/>
          <p:nvPr/>
        </p:nvSpPr>
        <p:spPr>
          <a:xfrm>
            <a:off x="5256014" y="5401270"/>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Frequency (cycles/year)</a:t>
            </a:r>
            <a:endParaRPr lang="en-US" sz="1350" dirty="0"/>
          </a:p>
        </p:txBody>
      </p:sp>
      <p:sp>
        <p:nvSpPr>
          <p:cNvPr id="44" name="Text 17">
            <a:extLst>
              <a:ext uri="{FF2B5EF4-FFF2-40B4-BE49-F238E27FC236}">
                <a16:creationId xmlns:a16="http://schemas.microsoft.com/office/drawing/2014/main" id="{4D7DD8CE-1049-31EE-5476-318FC1C1CA09}"/>
              </a:ext>
            </a:extLst>
          </p:cNvPr>
          <p:cNvSpPr/>
          <p:nvPr/>
        </p:nvSpPr>
        <p:spPr>
          <a:xfrm>
            <a:off x="9726692" y="5401270"/>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Amplitude (°C)</a:t>
            </a:r>
            <a:endParaRPr lang="en-US" sz="1350" dirty="0"/>
          </a:p>
        </p:txBody>
      </p:sp>
      <p:sp>
        <p:nvSpPr>
          <p:cNvPr id="45" name="Shape 18">
            <a:extLst>
              <a:ext uri="{FF2B5EF4-FFF2-40B4-BE49-F238E27FC236}">
                <a16:creationId xmlns:a16="http://schemas.microsoft.com/office/drawing/2014/main" id="{9FCA0C2B-8E68-F29F-D70E-0462BE2D4E29}"/>
              </a:ext>
            </a:extLst>
          </p:cNvPr>
          <p:cNvSpPr/>
          <p:nvPr/>
        </p:nvSpPr>
        <p:spPr>
          <a:xfrm>
            <a:off x="608409" y="5786557"/>
            <a:ext cx="13413581" cy="495895"/>
          </a:xfrm>
          <a:prstGeom prst="rect">
            <a:avLst/>
          </a:prstGeom>
          <a:solidFill>
            <a:srgbClr val="000000">
              <a:alpha val="4000"/>
            </a:srgbClr>
          </a:solidFill>
          <a:ln/>
        </p:spPr>
        <p:txBody>
          <a:bodyPr/>
          <a:lstStyle/>
          <a:p>
            <a:endParaRPr lang="en-US"/>
          </a:p>
        </p:txBody>
      </p:sp>
      <p:sp>
        <p:nvSpPr>
          <p:cNvPr id="46" name="Text 19">
            <a:extLst>
              <a:ext uri="{FF2B5EF4-FFF2-40B4-BE49-F238E27FC236}">
                <a16:creationId xmlns:a16="http://schemas.microsoft.com/office/drawing/2014/main" id="{7995AA9B-A95D-1718-D89D-0593A8B8D19A}"/>
              </a:ext>
            </a:extLst>
          </p:cNvPr>
          <p:cNvSpPr/>
          <p:nvPr/>
        </p:nvSpPr>
        <p:spPr>
          <a:xfrm>
            <a:off x="780217" y="5897166"/>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Mumbai</a:t>
            </a:r>
            <a:endParaRPr lang="en-US" sz="1350" dirty="0"/>
          </a:p>
        </p:txBody>
      </p:sp>
      <p:sp>
        <p:nvSpPr>
          <p:cNvPr id="47" name="Text 20">
            <a:extLst>
              <a:ext uri="{FF2B5EF4-FFF2-40B4-BE49-F238E27FC236}">
                <a16:creationId xmlns:a16="http://schemas.microsoft.com/office/drawing/2014/main" id="{ED7BF554-86B8-602C-123A-C6AAFB3E27D7}"/>
              </a:ext>
            </a:extLst>
          </p:cNvPr>
          <p:cNvSpPr/>
          <p:nvPr/>
        </p:nvSpPr>
        <p:spPr>
          <a:xfrm>
            <a:off x="5256014" y="5897166"/>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48" name="Text 21">
            <a:extLst>
              <a:ext uri="{FF2B5EF4-FFF2-40B4-BE49-F238E27FC236}">
                <a16:creationId xmlns:a16="http://schemas.microsoft.com/office/drawing/2014/main" id="{8FFBF7F1-0B60-61F2-7EA5-64182CC8F02C}"/>
              </a:ext>
            </a:extLst>
          </p:cNvPr>
          <p:cNvSpPr/>
          <p:nvPr/>
        </p:nvSpPr>
        <p:spPr>
          <a:xfrm>
            <a:off x="9726692" y="5897166"/>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6.5</a:t>
            </a:r>
            <a:endParaRPr lang="en-US" sz="1350" dirty="0"/>
          </a:p>
        </p:txBody>
      </p:sp>
      <p:sp>
        <p:nvSpPr>
          <p:cNvPr id="49" name="Shape 22">
            <a:extLst>
              <a:ext uri="{FF2B5EF4-FFF2-40B4-BE49-F238E27FC236}">
                <a16:creationId xmlns:a16="http://schemas.microsoft.com/office/drawing/2014/main" id="{8BF255E6-3D2E-F6CD-EB88-8A317EFCCF68}"/>
              </a:ext>
            </a:extLst>
          </p:cNvPr>
          <p:cNvSpPr/>
          <p:nvPr/>
        </p:nvSpPr>
        <p:spPr>
          <a:xfrm>
            <a:off x="608409" y="6282452"/>
            <a:ext cx="13413581" cy="495895"/>
          </a:xfrm>
          <a:prstGeom prst="rect">
            <a:avLst/>
          </a:prstGeom>
          <a:solidFill>
            <a:srgbClr val="FFFFFF">
              <a:alpha val="4000"/>
            </a:srgbClr>
          </a:solidFill>
          <a:ln/>
        </p:spPr>
        <p:txBody>
          <a:bodyPr/>
          <a:lstStyle/>
          <a:p>
            <a:endParaRPr lang="en-US"/>
          </a:p>
        </p:txBody>
      </p:sp>
      <p:sp>
        <p:nvSpPr>
          <p:cNvPr id="50" name="Text 23">
            <a:extLst>
              <a:ext uri="{FF2B5EF4-FFF2-40B4-BE49-F238E27FC236}">
                <a16:creationId xmlns:a16="http://schemas.microsoft.com/office/drawing/2014/main" id="{3B518824-41A8-1A31-9FF7-704D6CD6DABB}"/>
              </a:ext>
            </a:extLst>
          </p:cNvPr>
          <p:cNvSpPr/>
          <p:nvPr/>
        </p:nvSpPr>
        <p:spPr>
          <a:xfrm>
            <a:off x="780217" y="6393061"/>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Chicago</a:t>
            </a:r>
            <a:endParaRPr lang="en-US" sz="1350" dirty="0"/>
          </a:p>
        </p:txBody>
      </p:sp>
      <p:sp>
        <p:nvSpPr>
          <p:cNvPr id="51" name="Text 24">
            <a:extLst>
              <a:ext uri="{FF2B5EF4-FFF2-40B4-BE49-F238E27FC236}">
                <a16:creationId xmlns:a16="http://schemas.microsoft.com/office/drawing/2014/main" id="{C5E6069D-2964-1D25-C5E8-0A5C78E9CD9D}"/>
              </a:ext>
            </a:extLst>
          </p:cNvPr>
          <p:cNvSpPr/>
          <p:nvPr/>
        </p:nvSpPr>
        <p:spPr>
          <a:xfrm>
            <a:off x="5256014" y="6393061"/>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52" name="Text 25">
            <a:extLst>
              <a:ext uri="{FF2B5EF4-FFF2-40B4-BE49-F238E27FC236}">
                <a16:creationId xmlns:a16="http://schemas.microsoft.com/office/drawing/2014/main" id="{F000931E-3A69-7E13-D5EB-6543D88379CA}"/>
              </a:ext>
            </a:extLst>
          </p:cNvPr>
          <p:cNvSpPr/>
          <p:nvPr/>
        </p:nvSpPr>
        <p:spPr>
          <a:xfrm>
            <a:off x="9726692" y="6393061"/>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29.0</a:t>
            </a:r>
            <a:endParaRPr lang="en-US" sz="1350" dirty="0"/>
          </a:p>
        </p:txBody>
      </p:sp>
      <p:sp>
        <p:nvSpPr>
          <p:cNvPr id="53" name="Shape 26">
            <a:extLst>
              <a:ext uri="{FF2B5EF4-FFF2-40B4-BE49-F238E27FC236}">
                <a16:creationId xmlns:a16="http://schemas.microsoft.com/office/drawing/2014/main" id="{AF468594-CB0B-64FB-A73F-6E2259022672}"/>
              </a:ext>
            </a:extLst>
          </p:cNvPr>
          <p:cNvSpPr/>
          <p:nvPr/>
        </p:nvSpPr>
        <p:spPr>
          <a:xfrm>
            <a:off x="608409" y="6778347"/>
            <a:ext cx="13413581" cy="495895"/>
          </a:xfrm>
          <a:prstGeom prst="rect">
            <a:avLst/>
          </a:prstGeom>
          <a:solidFill>
            <a:srgbClr val="000000">
              <a:alpha val="4000"/>
            </a:srgbClr>
          </a:solidFill>
          <a:ln/>
        </p:spPr>
        <p:txBody>
          <a:bodyPr/>
          <a:lstStyle/>
          <a:p>
            <a:endParaRPr lang="en-US"/>
          </a:p>
        </p:txBody>
      </p:sp>
      <p:sp>
        <p:nvSpPr>
          <p:cNvPr id="54" name="Text 27">
            <a:extLst>
              <a:ext uri="{FF2B5EF4-FFF2-40B4-BE49-F238E27FC236}">
                <a16:creationId xmlns:a16="http://schemas.microsoft.com/office/drawing/2014/main" id="{4C82EBE5-E788-A07C-FE62-3E7A04E1A95E}"/>
              </a:ext>
            </a:extLst>
          </p:cNvPr>
          <p:cNvSpPr/>
          <p:nvPr/>
        </p:nvSpPr>
        <p:spPr>
          <a:xfrm>
            <a:off x="780217" y="6888956"/>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San Francisco</a:t>
            </a:r>
            <a:endParaRPr lang="en-US" sz="1350" dirty="0"/>
          </a:p>
        </p:txBody>
      </p:sp>
      <p:sp>
        <p:nvSpPr>
          <p:cNvPr id="55" name="Text 28">
            <a:extLst>
              <a:ext uri="{FF2B5EF4-FFF2-40B4-BE49-F238E27FC236}">
                <a16:creationId xmlns:a16="http://schemas.microsoft.com/office/drawing/2014/main" id="{FE8F6059-948A-A82B-5EA8-B3161C15DA9F}"/>
              </a:ext>
            </a:extLst>
          </p:cNvPr>
          <p:cNvSpPr/>
          <p:nvPr/>
        </p:nvSpPr>
        <p:spPr>
          <a:xfrm>
            <a:off x="5256014" y="6888956"/>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56" name="Text 29">
            <a:extLst>
              <a:ext uri="{FF2B5EF4-FFF2-40B4-BE49-F238E27FC236}">
                <a16:creationId xmlns:a16="http://schemas.microsoft.com/office/drawing/2014/main" id="{90F246D8-D0EA-10D7-DF11-566D23EF8F2F}"/>
              </a:ext>
            </a:extLst>
          </p:cNvPr>
          <p:cNvSpPr/>
          <p:nvPr/>
        </p:nvSpPr>
        <p:spPr>
          <a:xfrm>
            <a:off x="9726692" y="6888956"/>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8.5</a:t>
            </a:r>
            <a:endParaRPr lang="en-US" sz="1350" dirty="0"/>
          </a:p>
        </p:txBody>
      </p:sp>
      <p:sp>
        <p:nvSpPr>
          <p:cNvPr id="58" name="Rectangle 57">
            <a:extLst>
              <a:ext uri="{FF2B5EF4-FFF2-40B4-BE49-F238E27FC236}">
                <a16:creationId xmlns:a16="http://schemas.microsoft.com/office/drawing/2014/main" id="{88600BB2-14CB-95CC-E7E7-19C7ECBA67CA}"/>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96835" y="2515764"/>
            <a:ext cx="6196469" cy="3707697"/>
          </a:xfrm>
          <a:prstGeom prst="rect">
            <a:avLst/>
          </a:prstGeom>
        </p:spPr>
      </p:pic>
      <p:pic>
        <p:nvPicPr>
          <p:cNvPr id="3" name="Image 1" descr="preencoded.png"/>
          <p:cNvPicPr>
            <a:picLocks noChangeAspect="1"/>
          </p:cNvPicPr>
          <p:nvPr/>
        </p:nvPicPr>
        <p:blipFill>
          <a:blip r:embed="rId4"/>
          <a:stretch>
            <a:fillRect/>
          </a:stretch>
        </p:blipFill>
        <p:spPr>
          <a:xfrm>
            <a:off x="6809874" y="2156844"/>
            <a:ext cx="7423691" cy="4425536"/>
          </a:xfrm>
          <a:prstGeom prst="rect">
            <a:avLst/>
          </a:prstGeom>
        </p:spPr>
      </p:pic>
      <p:sp>
        <p:nvSpPr>
          <p:cNvPr id="4" name="Text 0"/>
          <p:cNvSpPr/>
          <p:nvPr/>
        </p:nvSpPr>
        <p:spPr>
          <a:xfrm>
            <a:off x="396835" y="12014359"/>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0">
            <a:extLst>
              <a:ext uri="{FF2B5EF4-FFF2-40B4-BE49-F238E27FC236}">
                <a16:creationId xmlns:a16="http://schemas.microsoft.com/office/drawing/2014/main" id="{ADF2E016-AEF0-2D7D-B1D8-DE8AC8AE1663}"/>
              </a:ext>
            </a:extLst>
          </p:cNvPr>
          <p:cNvSpPr/>
          <p:nvPr/>
        </p:nvSpPr>
        <p:spPr>
          <a:xfrm>
            <a:off x="600789" y="7593495"/>
            <a:ext cx="13428821" cy="282297"/>
          </a:xfrm>
          <a:prstGeom prst="rect">
            <a:avLst/>
          </a:prstGeom>
          <a:noFill/>
          <a:ln/>
        </p:spPr>
        <p:txBody>
          <a:bodyPr wrap="none" lIns="0" tIns="0" rIns="0" bIns="0" rtlCol="0" anchor="t"/>
          <a:lstStyle/>
          <a:p>
            <a:pPr marL="0" indent="0" algn="l">
              <a:lnSpc>
                <a:spcPts val="215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The annual pattern in surface temperatures is tightly governed by solar forcing.</a:t>
            </a:r>
            <a:endParaRPr lang="en-US" sz="1350" dirty="0"/>
          </a:p>
        </p:txBody>
      </p:sp>
      <p:sp>
        <p:nvSpPr>
          <p:cNvPr id="6" name="Rectangle 5">
            <a:extLst>
              <a:ext uri="{FF2B5EF4-FFF2-40B4-BE49-F238E27FC236}">
                <a16:creationId xmlns:a16="http://schemas.microsoft.com/office/drawing/2014/main" id="{F70FCB06-1E54-BD73-F49E-A5E738D5E5AB}"/>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8" name="Text 0">
            <a:extLst>
              <a:ext uri="{FF2B5EF4-FFF2-40B4-BE49-F238E27FC236}">
                <a16:creationId xmlns:a16="http://schemas.microsoft.com/office/drawing/2014/main" id="{D93EE65F-120A-5676-0804-7AC5428C492D}"/>
              </a:ext>
            </a:extLst>
          </p:cNvPr>
          <p:cNvSpPr/>
          <p:nvPr/>
        </p:nvSpPr>
        <p:spPr>
          <a:xfrm>
            <a:off x="618411" y="486251"/>
            <a:ext cx="4558784" cy="289917"/>
          </a:xfrm>
          <a:prstGeom prst="rect">
            <a:avLst/>
          </a:prstGeom>
          <a:noFill/>
          <a:ln/>
        </p:spPr>
        <p:txBody>
          <a:bodyPr wrap="none" lIns="0" tIns="0" rIns="0" bIns="0" rtlCol="0" anchor="t"/>
          <a:lstStyle/>
          <a:p>
            <a:pPr marL="0" indent="0" algn="l">
              <a:lnSpc>
                <a:spcPts val="2250"/>
              </a:lnSpc>
              <a:buNone/>
            </a:pPr>
            <a:r>
              <a:rPr lang="en-US" sz="1800" dirty="0">
                <a:solidFill>
                  <a:srgbClr val="E04F00"/>
                </a:solidFill>
                <a:latin typeface="PT Serif" pitchFamily="34" charset="0"/>
                <a:ea typeface="PT Serif" pitchFamily="34" charset="-122"/>
                <a:cs typeface="PT Serif" pitchFamily="34" charset="-120"/>
              </a:rPr>
              <a:t>Hypothesis 4 (H4)</a:t>
            </a:r>
            <a:r>
              <a:rPr lang="en-US" sz="1800" dirty="0">
                <a:solidFill>
                  <a:srgbClr val="020202"/>
                </a:solidFill>
                <a:latin typeface="PT Serif" pitchFamily="34" charset="0"/>
                <a:ea typeface="PT Serif" pitchFamily="34" charset="-122"/>
                <a:cs typeface="PT Serif" pitchFamily="34" charset="-120"/>
              </a:rPr>
              <a:t>: Precipitation Seasonality</a:t>
            </a:r>
            <a:endParaRPr lang="en-US" sz="1800" dirty="0"/>
          </a:p>
        </p:txBody>
      </p:sp>
      <p:sp>
        <p:nvSpPr>
          <p:cNvPr id="19" name="Text 1">
            <a:extLst>
              <a:ext uri="{FF2B5EF4-FFF2-40B4-BE49-F238E27FC236}">
                <a16:creationId xmlns:a16="http://schemas.microsoft.com/office/drawing/2014/main" id="{8A239D87-E066-CCB2-81DB-81B46D2483D1}"/>
              </a:ext>
            </a:extLst>
          </p:cNvPr>
          <p:cNvSpPr/>
          <p:nvPr/>
        </p:nvSpPr>
        <p:spPr>
          <a:xfrm>
            <a:off x="618411" y="952857"/>
            <a:ext cx="10834687" cy="800219"/>
          </a:xfrm>
          <a:prstGeom prst="rect">
            <a:avLst/>
          </a:prstGeom>
          <a:noFill/>
          <a:ln/>
        </p:spPr>
        <p:txBody>
          <a:bodyPr wrap="none" lIns="0" tIns="0" rIns="0" bIns="0" rtlCol="0" anchor="t"/>
          <a:lstStyle/>
          <a:p>
            <a:pPr marL="0" indent="0" algn="l">
              <a:lnSpc>
                <a:spcPts val="6300"/>
              </a:lnSpc>
              <a:buNone/>
            </a:pPr>
            <a:r>
              <a:rPr lang="en-US" sz="5000" dirty="0">
                <a:solidFill>
                  <a:srgbClr val="020202"/>
                </a:solidFill>
                <a:latin typeface="PT Serif" pitchFamily="34" charset="0"/>
                <a:ea typeface="PT Serif" pitchFamily="34" charset="-122"/>
                <a:cs typeface="PT Serif" pitchFamily="34" charset="-120"/>
              </a:rPr>
              <a:t>Are Monsoon Regions More Seasonal?</a:t>
            </a:r>
            <a:endParaRPr lang="en-US" sz="5000" dirty="0"/>
          </a:p>
        </p:txBody>
      </p:sp>
      <p:sp>
        <p:nvSpPr>
          <p:cNvPr id="20" name="Text 2">
            <a:extLst>
              <a:ext uri="{FF2B5EF4-FFF2-40B4-BE49-F238E27FC236}">
                <a16:creationId xmlns:a16="http://schemas.microsoft.com/office/drawing/2014/main" id="{D0BB7995-1250-009C-0AB5-F6E648F4EFEB}"/>
              </a:ext>
            </a:extLst>
          </p:cNvPr>
          <p:cNvSpPr/>
          <p:nvPr/>
        </p:nvSpPr>
        <p:spPr>
          <a:xfrm>
            <a:off x="618411" y="2018109"/>
            <a:ext cx="13393579" cy="565309"/>
          </a:xfrm>
          <a:prstGeom prst="rect">
            <a:avLst/>
          </a:prstGeom>
          <a:noFill/>
          <a:ln/>
        </p:spPr>
        <p:txBody>
          <a:bodyPr wrap="square" lIns="0" tIns="0" rIns="0" bIns="0" rtlCol="0" anchor="t"/>
          <a:lstStyle/>
          <a:p>
            <a:pPr marL="0" indent="0" algn="l">
              <a:lnSpc>
                <a:spcPts val="2200"/>
              </a:lnSpc>
              <a:buNone/>
            </a:pPr>
            <a:r>
              <a:rPr lang="en-US" sz="2000" dirty="0">
                <a:solidFill>
                  <a:srgbClr val="383838"/>
                </a:solidFill>
                <a:latin typeface="DM Sans" pitchFamily="34" charset="0"/>
                <a:ea typeface="DM Sans" pitchFamily="34" charset="-122"/>
                <a:cs typeface="DM Sans" pitchFamily="34" charset="-120"/>
              </a:rPr>
              <a:t>Hypothesis: Monsoon regions (New Delhi, Mumbai) experience significantly stronger seasonal rainfall cycles (wet/dry contrasts) than temperate regions (Chicago, New York, etc.).</a:t>
            </a:r>
            <a:endParaRPr lang="en-US" sz="2000" dirty="0"/>
          </a:p>
        </p:txBody>
      </p:sp>
      <p:sp>
        <p:nvSpPr>
          <p:cNvPr id="21" name="Shape 3">
            <a:extLst>
              <a:ext uri="{FF2B5EF4-FFF2-40B4-BE49-F238E27FC236}">
                <a16:creationId xmlns:a16="http://schemas.microsoft.com/office/drawing/2014/main" id="{27BBCD3C-9654-9789-224D-401085F94574}"/>
              </a:ext>
            </a:extLst>
          </p:cNvPr>
          <p:cNvSpPr/>
          <p:nvPr/>
        </p:nvSpPr>
        <p:spPr>
          <a:xfrm>
            <a:off x="618411" y="2980849"/>
            <a:ext cx="6481286" cy="2367320"/>
          </a:xfrm>
          <a:prstGeom prst="roundRect">
            <a:avLst>
              <a:gd name="adj" fmla="val 1120"/>
            </a:avLst>
          </a:prstGeom>
          <a:solidFill>
            <a:srgbClr val="FFFFFF"/>
          </a:solidFill>
          <a:ln w="22860">
            <a:solidFill>
              <a:srgbClr val="D8D4D4"/>
            </a:solidFill>
            <a:prstDash val="solid"/>
          </a:ln>
        </p:spPr>
        <p:txBody>
          <a:bodyPr/>
          <a:lstStyle/>
          <a:p>
            <a:endParaRPr lang="en-US"/>
          </a:p>
        </p:txBody>
      </p:sp>
      <p:sp>
        <p:nvSpPr>
          <p:cNvPr id="22" name="Shape 4">
            <a:extLst>
              <a:ext uri="{FF2B5EF4-FFF2-40B4-BE49-F238E27FC236}">
                <a16:creationId xmlns:a16="http://schemas.microsoft.com/office/drawing/2014/main" id="{7F241A92-D90C-23B8-1593-49518AE3929F}"/>
              </a:ext>
            </a:extLst>
          </p:cNvPr>
          <p:cNvSpPr/>
          <p:nvPr/>
        </p:nvSpPr>
        <p:spPr>
          <a:xfrm>
            <a:off x="641271" y="3003709"/>
            <a:ext cx="6435566" cy="530066"/>
          </a:xfrm>
          <a:prstGeom prst="rect">
            <a:avLst/>
          </a:prstGeom>
          <a:solidFill>
            <a:srgbClr val="F2EEEE"/>
          </a:solidFill>
          <a:ln/>
        </p:spPr>
        <p:txBody>
          <a:bodyPr/>
          <a:lstStyle/>
          <a:p>
            <a:endParaRPr lang="en-US"/>
          </a:p>
        </p:txBody>
      </p:sp>
      <p:sp>
        <p:nvSpPr>
          <p:cNvPr id="23" name="Text 5">
            <a:extLst>
              <a:ext uri="{FF2B5EF4-FFF2-40B4-BE49-F238E27FC236}">
                <a16:creationId xmlns:a16="http://schemas.microsoft.com/office/drawing/2014/main" id="{B410011A-9412-3FDC-C28E-E31E3023246F}"/>
              </a:ext>
            </a:extLst>
          </p:cNvPr>
          <p:cNvSpPr/>
          <p:nvPr/>
        </p:nvSpPr>
        <p:spPr>
          <a:xfrm>
            <a:off x="3726537" y="3103007"/>
            <a:ext cx="265033" cy="331351"/>
          </a:xfrm>
          <a:prstGeom prst="rect">
            <a:avLst/>
          </a:prstGeom>
          <a:noFill/>
          <a:ln/>
        </p:spPr>
        <p:txBody>
          <a:bodyPr wrap="none" lIns="0" tIns="0" rIns="0" bIns="0" rtlCol="0" anchor="t"/>
          <a:lstStyle/>
          <a:p>
            <a:pPr marL="0" indent="0" algn="l">
              <a:lnSpc>
                <a:spcPts val="2050"/>
              </a:lnSpc>
              <a:buNone/>
            </a:pPr>
            <a:r>
              <a:rPr lang="en-US" sz="2050" dirty="0">
                <a:solidFill>
                  <a:srgbClr val="383838"/>
                </a:solidFill>
                <a:latin typeface="PT Serif" pitchFamily="34" charset="0"/>
                <a:ea typeface="PT Serif" pitchFamily="34" charset="-122"/>
                <a:cs typeface="PT Serif" pitchFamily="34" charset="-120"/>
              </a:rPr>
              <a:t>1</a:t>
            </a:r>
            <a:endParaRPr lang="en-US" sz="2050" dirty="0"/>
          </a:p>
        </p:txBody>
      </p:sp>
      <p:sp>
        <p:nvSpPr>
          <p:cNvPr id="24" name="Text 6">
            <a:extLst>
              <a:ext uri="{FF2B5EF4-FFF2-40B4-BE49-F238E27FC236}">
                <a16:creationId xmlns:a16="http://schemas.microsoft.com/office/drawing/2014/main" id="{76517326-FACC-F478-316D-32C6D982EF1B}"/>
              </a:ext>
            </a:extLst>
          </p:cNvPr>
          <p:cNvSpPr/>
          <p:nvPr/>
        </p:nvSpPr>
        <p:spPr>
          <a:xfrm>
            <a:off x="817959" y="3710464"/>
            <a:ext cx="2319457" cy="289917"/>
          </a:xfrm>
          <a:prstGeom prst="rect">
            <a:avLst/>
          </a:prstGeom>
          <a:noFill/>
          <a:ln/>
        </p:spPr>
        <p:txBody>
          <a:bodyPr wrap="none" lIns="0" tIns="0" rIns="0" bIns="0" rtlCol="0" anchor="t"/>
          <a:lstStyle/>
          <a:p>
            <a:pPr marL="0" indent="0" algn="l">
              <a:lnSpc>
                <a:spcPts val="2250"/>
              </a:lnSpc>
              <a:buNone/>
            </a:pPr>
            <a:r>
              <a:rPr lang="en-US" sz="1800" dirty="0">
                <a:solidFill>
                  <a:srgbClr val="383838"/>
                </a:solidFill>
                <a:latin typeface="PT Serif" pitchFamily="34" charset="0"/>
                <a:ea typeface="PT Serif" pitchFamily="34" charset="-122"/>
                <a:cs typeface="PT Serif" pitchFamily="34" charset="-120"/>
              </a:rPr>
              <a:t>Methodology</a:t>
            </a:r>
            <a:endParaRPr lang="en-US" sz="1800" dirty="0"/>
          </a:p>
        </p:txBody>
      </p:sp>
      <p:sp>
        <p:nvSpPr>
          <p:cNvPr id="25" name="Text 7">
            <a:extLst>
              <a:ext uri="{FF2B5EF4-FFF2-40B4-BE49-F238E27FC236}">
                <a16:creationId xmlns:a16="http://schemas.microsoft.com/office/drawing/2014/main" id="{7785200C-7D70-7BB1-48E6-9E148B410780}"/>
              </a:ext>
            </a:extLst>
          </p:cNvPr>
          <p:cNvSpPr/>
          <p:nvPr/>
        </p:nvSpPr>
        <p:spPr>
          <a:xfrm>
            <a:off x="817959" y="4177070"/>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Statistical Test: T-test on Seasonality Index (SI).</a:t>
            </a:r>
            <a:endParaRPr lang="en-US" sz="1350" dirty="0"/>
          </a:p>
        </p:txBody>
      </p:sp>
      <p:sp>
        <p:nvSpPr>
          <p:cNvPr id="26" name="Text 8">
            <a:extLst>
              <a:ext uri="{FF2B5EF4-FFF2-40B4-BE49-F238E27FC236}">
                <a16:creationId xmlns:a16="http://schemas.microsoft.com/office/drawing/2014/main" id="{F72CFC79-E638-B529-6270-D8DE7AAF5AC9}"/>
              </a:ext>
            </a:extLst>
          </p:cNvPr>
          <p:cNvSpPr/>
          <p:nvPr/>
        </p:nvSpPr>
        <p:spPr>
          <a:xfrm>
            <a:off x="817959" y="4521517"/>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p-value: 0.03 (Statistically significant difference).</a:t>
            </a:r>
            <a:endParaRPr lang="en-US" sz="1350" dirty="0"/>
          </a:p>
        </p:txBody>
      </p:sp>
      <p:sp>
        <p:nvSpPr>
          <p:cNvPr id="27" name="Text 9">
            <a:extLst>
              <a:ext uri="{FF2B5EF4-FFF2-40B4-BE49-F238E27FC236}">
                <a16:creationId xmlns:a16="http://schemas.microsoft.com/office/drawing/2014/main" id="{036D2B65-1D75-91C9-67ED-5D084C82AD33}"/>
              </a:ext>
            </a:extLst>
          </p:cNvPr>
          <p:cNvSpPr/>
          <p:nvPr/>
        </p:nvSpPr>
        <p:spPr>
          <a:xfrm>
            <a:off x="817959" y="4865965"/>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Effect Size: +0.65 (Stronger effect in Monsoon climates).</a:t>
            </a:r>
            <a:endParaRPr lang="en-US" sz="1350" dirty="0"/>
          </a:p>
        </p:txBody>
      </p:sp>
      <p:sp>
        <p:nvSpPr>
          <p:cNvPr id="28" name="Shape 10">
            <a:extLst>
              <a:ext uri="{FF2B5EF4-FFF2-40B4-BE49-F238E27FC236}">
                <a16:creationId xmlns:a16="http://schemas.microsoft.com/office/drawing/2014/main" id="{B305BFF0-C83A-C9D8-6B9A-F1071E09BA4D}"/>
              </a:ext>
            </a:extLst>
          </p:cNvPr>
          <p:cNvSpPr/>
          <p:nvPr/>
        </p:nvSpPr>
        <p:spPr>
          <a:xfrm>
            <a:off x="7538323" y="2980849"/>
            <a:ext cx="6481286" cy="2243733"/>
          </a:xfrm>
          <a:prstGeom prst="roundRect">
            <a:avLst>
              <a:gd name="adj" fmla="val 1181"/>
            </a:avLst>
          </a:prstGeom>
          <a:solidFill>
            <a:srgbClr val="FFFFFF"/>
          </a:solidFill>
          <a:ln w="22860">
            <a:solidFill>
              <a:srgbClr val="D8D4D4"/>
            </a:solidFill>
            <a:prstDash val="solid"/>
          </a:ln>
        </p:spPr>
        <p:txBody>
          <a:bodyPr/>
          <a:lstStyle/>
          <a:p>
            <a:endParaRPr lang="en-US"/>
          </a:p>
        </p:txBody>
      </p:sp>
      <p:sp>
        <p:nvSpPr>
          <p:cNvPr id="29" name="Shape 11">
            <a:extLst>
              <a:ext uri="{FF2B5EF4-FFF2-40B4-BE49-F238E27FC236}">
                <a16:creationId xmlns:a16="http://schemas.microsoft.com/office/drawing/2014/main" id="{B489EF10-73EF-3566-DA5F-85051A61A3BF}"/>
              </a:ext>
            </a:extLst>
          </p:cNvPr>
          <p:cNvSpPr/>
          <p:nvPr/>
        </p:nvSpPr>
        <p:spPr>
          <a:xfrm>
            <a:off x="7561183" y="3003709"/>
            <a:ext cx="6435566" cy="530066"/>
          </a:xfrm>
          <a:prstGeom prst="rect">
            <a:avLst/>
          </a:prstGeom>
          <a:solidFill>
            <a:srgbClr val="F2EEEE"/>
          </a:solidFill>
          <a:ln/>
        </p:spPr>
        <p:txBody>
          <a:bodyPr/>
          <a:lstStyle/>
          <a:p>
            <a:endParaRPr lang="en-US"/>
          </a:p>
        </p:txBody>
      </p:sp>
      <p:sp>
        <p:nvSpPr>
          <p:cNvPr id="30" name="Text 12">
            <a:extLst>
              <a:ext uri="{FF2B5EF4-FFF2-40B4-BE49-F238E27FC236}">
                <a16:creationId xmlns:a16="http://schemas.microsoft.com/office/drawing/2014/main" id="{5CCCB213-5BFD-7702-B3BB-F38F73F3E1B5}"/>
              </a:ext>
            </a:extLst>
          </p:cNvPr>
          <p:cNvSpPr/>
          <p:nvPr/>
        </p:nvSpPr>
        <p:spPr>
          <a:xfrm>
            <a:off x="10646450" y="3103007"/>
            <a:ext cx="265033" cy="331351"/>
          </a:xfrm>
          <a:prstGeom prst="rect">
            <a:avLst/>
          </a:prstGeom>
          <a:noFill/>
          <a:ln/>
        </p:spPr>
        <p:txBody>
          <a:bodyPr wrap="none" lIns="0" tIns="0" rIns="0" bIns="0" rtlCol="0" anchor="t"/>
          <a:lstStyle/>
          <a:p>
            <a:pPr marL="0" indent="0" algn="l">
              <a:lnSpc>
                <a:spcPts val="2050"/>
              </a:lnSpc>
              <a:buNone/>
            </a:pPr>
            <a:r>
              <a:rPr lang="en-US" sz="2050" dirty="0">
                <a:solidFill>
                  <a:srgbClr val="383838"/>
                </a:solidFill>
                <a:latin typeface="PT Serif" pitchFamily="34" charset="0"/>
                <a:ea typeface="PT Serif" pitchFamily="34" charset="-122"/>
                <a:cs typeface="PT Serif" pitchFamily="34" charset="-120"/>
              </a:rPr>
              <a:t>1</a:t>
            </a:r>
            <a:endParaRPr lang="en-US" sz="2050" dirty="0"/>
          </a:p>
        </p:txBody>
      </p:sp>
      <p:sp>
        <p:nvSpPr>
          <p:cNvPr id="31" name="Text 13">
            <a:extLst>
              <a:ext uri="{FF2B5EF4-FFF2-40B4-BE49-F238E27FC236}">
                <a16:creationId xmlns:a16="http://schemas.microsoft.com/office/drawing/2014/main" id="{19B0CB03-6CA0-75BB-68DC-4B77B84BFE27}"/>
              </a:ext>
            </a:extLst>
          </p:cNvPr>
          <p:cNvSpPr/>
          <p:nvPr/>
        </p:nvSpPr>
        <p:spPr>
          <a:xfrm>
            <a:off x="7737872" y="3710464"/>
            <a:ext cx="2319457" cy="289917"/>
          </a:xfrm>
          <a:prstGeom prst="rect">
            <a:avLst/>
          </a:prstGeom>
          <a:noFill/>
          <a:ln/>
        </p:spPr>
        <p:txBody>
          <a:bodyPr wrap="none" lIns="0" tIns="0" rIns="0" bIns="0" rtlCol="0" anchor="t"/>
          <a:lstStyle/>
          <a:p>
            <a:pPr marL="0" indent="0" algn="l">
              <a:lnSpc>
                <a:spcPts val="2250"/>
              </a:lnSpc>
              <a:buNone/>
            </a:pPr>
            <a:r>
              <a:rPr lang="en-US" sz="1800" dirty="0">
                <a:solidFill>
                  <a:srgbClr val="383838"/>
                </a:solidFill>
                <a:latin typeface="PT Serif" pitchFamily="34" charset="0"/>
                <a:ea typeface="PT Serif" pitchFamily="34" charset="-122"/>
                <a:cs typeface="PT Serif" pitchFamily="34" charset="-120"/>
              </a:rPr>
              <a:t>Key Finding</a:t>
            </a:r>
            <a:endParaRPr lang="en-US" sz="1800" dirty="0"/>
          </a:p>
        </p:txBody>
      </p:sp>
      <p:sp>
        <p:nvSpPr>
          <p:cNvPr id="32" name="Text 14">
            <a:extLst>
              <a:ext uri="{FF2B5EF4-FFF2-40B4-BE49-F238E27FC236}">
                <a16:creationId xmlns:a16="http://schemas.microsoft.com/office/drawing/2014/main" id="{AFC4F721-D054-2C49-6278-906441D0FD63}"/>
              </a:ext>
            </a:extLst>
          </p:cNvPr>
          <p:cNvSpPr/>
          <p:nvPr/>
        </p:nvSpPr>
        <p:spPr>
          <a:xfrm>
            <a:off x="7737872" y="4177070"/>
            <a:ext cx="6082189" cy="847963"/>
          </a:xfrm>
          <a:prstGeom prst="rect">
            <a:avLst/>
          </a:prstGeom>
          <a:noFill/>
          <a:ln/>
        </p:spPr>
        <p:txBody>
          <a:bodyPr wrap="squar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Monsoon regions exhibit a significantly higher Seasonality Index (SI) compared to temperate regions, indicating more pronounced wet/dry cycles.</a:t>
            </a:r>
            <a:endParaRPr lang="en-US" sz="1350" dirty="0"/>
          </a:p>
        </p:txBody>
      </p:sp>
      <p:sp>
        <p:nvSpPr>
          <p:cNvPr id="33" name="Text 15">
            <a:extLst>
              <a:ext uri="{FF2B5EF4-FFF2-40B4-BE49-F238E27FC236}">
                <a16:creationId xmlns:a16="http://schemas.microsoft.com/office/drawing/2014/main" id="{09A26FDB-D8EC-32CC-0B2C-CB2895716EF6}"/>
              </a:ext>
            </a:extLst>
          </p:cNvPr>
          <p:cNvSpPr/>
          <p:nvPr/>
        </p:nvSpPr>
        <p:spPr>
          <a:xfrm>
            <a:off x="618411" y="5745599"/>
            <a:ext cx="13393579"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Data: Mean Seasonality Index (SI) Comparison</a:t>
            </a:r>
            <a:endParaRPr lang="en-US" sz="1350" dirty="0"/>
          </a:p>
        </p:txBody>
      </p:sp>
      <p:sp>
        <p:nvSpPr>
          <p:cNvPr id="34" name="Shape 16">
            <a:extLst>
              <a:ext uri="{FF2B5EF4-FFF2-40B4-BE49-F238E27FC236}">
                <a16:creationId xmlns:a16="http://schemas.microsoft.com/office/drawing/2014/main" id="{9E8F5055-6324-461B-DB9C-7102635787D3}"/>
              </a:ext>
            </a:extLst>
          </p:cNvPr>
          <p:cNvSpPr/>
          <p:nvPr/>
        </p:nvSpPr>
        <p:spPr>
          <a:xfrm>
            <a:off x="618411" y="6226969"/>
            <a:ext cx="13393579" cy="1034891"/>
          </a:xfrm>
          <a:prstGeom prst="roundRect">
            <a:avLst>
              <a:gd name="adj" fmla="val 2561"/>
            </a:avLst>
          </a:prstGeom>
          <a:noFill/>
          <a:ln w="7620">
            <a:solidFill>
              <a:srgbClr val="000000">
                <a:alpha val="8000"/>
              </a:srgbClr>
            </a:solidFill>
            <a:prstDash val="solid"/>
          </a:ln>
        </p:spPr>
        <p:txBody>
          <a:bodyPr/>
          <a:lstStyle/>
          <a:p>
            <a:endParaRPr lang="en-US"/>
          </a:p>
        </p:txBody>
      </p:sp>
      <p:sp>
        <p:nvSpPr>
          <p:cNvPr id="35" name="Shape 17">
            <a:extLst>
              <a:ext uri="{FF2B5EF4-FFF2-40B4-BE49-F238E27FC236}">
                <a16:creationId xmlns:a16="http://schemas.microsoft.com/office/drawing/2014/main" id="{075FB10A-8510-FF9B-87D2-04EDBECD0838}"/>
              </a:ext>
            </a:extLst>
          </p:cNvPr>
          <p:cNvSpPr/>
          <p:nvPr/>
        </p:nvSpPr>
        <p:spPr>
          <a:xfrm>
            <a:off x="626031" y="6234589"/>
            <a:ext cx="13378339" cy="509826"/>
          </a:xfrm>
          <a:prstGeom prst="rect">
            <a:avLst/>
          </a:prstGeom>
          <a:solidFill>
            <a:srgbClr val="FFFFFF">
              <a:alpha val="4000"/>
            </a:srgbClr>
          </a:solidFill>
          <a:ln/>
        </p:spPr>
        <p:txBody>
          <a:bodyPr/>
          <a:lstStyle/>
          <a:p>
            <a:endParaRPr lang="en-US"/>
          </a:p>
        </p:txBody>
      </p:sp>
      <p:sp>
        <p:nvSpPr>
          <p:cNvPr id="36" name="Text 18">
            <a:extLst>
              <a:ext uri="{FF2B5EF4-FFF2-40B4-BE49-F238E27FC236}">
                <a16:creationId xmlns:a16="http://schemas.microsoft.com/office/drawing/2014/main" id="{0569059D-8862-FEB1-542A-635CFE15FE01}"/>
              </a:ext>
            </a:extLst>
          </p:cNvPr>
          <p:cNvSpPr/>
          <p:nvPr/>
        </p:nvSpPr>
        <p:spPr>
          <a:xfrm>
            <a:off x="802719" y="6348174"/>
            <a:ext cx="6331982" cy="282654"/>
          </a:xfrm>
          <a:prstGeom prst="rect">
            <a:avLst/>
          </a:prstGeom>
          <a:noFill/>
          <a:ln/>
        </p:spPr>
        <p:txBody>
          <a:bodyPr wrap="non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Monsoon Region</a:t>
            </a:r>
            <a:endParaRPr lang="en-US" sz="1350" dirty="0"/>
          </a:p>
        </p:txBody>
      </p:sp>
      <p:sp>
        <p:nvSpPr>
          <p:cNvPr id="37" name="Text 19">
            <a:extLst>
              <a:ext uri="{FF2B5EF4-FFF2-40B4-BE49-F238E27FC236}">
                <a16:creationId xmlns:a16="http://schemas.microsoft.com/office/drawing/2014/main" id="{037EB831-1DD9-BE5C-A3CA-4514A26203CB}"/>
              </a:ext>
            </a:extLst>
          </p:cNvPr>
          <p:cNvSpPr/>
          <p:nvPr/>
        </p:nvSpPr>
        <p:spPr>
          <a:xfrm>
            <a:off x="7495699" y="6348174"/>
            <a:ext cx="6331982"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2.4</a:t>
            </a:r>
            <a:endParaRPr lang="en-US" sz="1350" dirty="0"/>
          </a:p>
        </p:txBody>
      </p:sp>
      <p:sp>
        <p:nvSpPr>
          <p:cNvPr id="38" name="Shape 20">
            <a:extLst>
              <a:ext uri="{FF2B5EF4-FFF2-40B4-BE49-F238E27FC236}">
                <a16:creationId xmlns:a16="http://schemas.microsoft.com/office/drawing/2014/main" id="{F8703AB4-CA97-57BB-ECCD-1C6B74FC7A97}"/>
              </a:ext>
            </a:extLst>
          </p:cNvPr>
          <p:cNvSpPr/>
          <p:nvPr/>
        </p:nvSpPr>
        <p:spPr>
          <a:xfrm>
            <a:off x="626031" y="6744414"/>
            <a:ext cx="13378339" cy="509826"/>
          </a:xfrm>
          <a:prstGeom prst="rect">
            <a:avLst/>
          </a:prstGeom>
          <a:solidFill>
            <a:srgbClr val="000000">
              <a:alpha val="4000"/>
            </a:srgbClr>
          </a:solidFill>
          <a:ln/>
        </p:spPr>
        <p:txBody>
          <a:bodyPr/>
          <a:lstStyle/>
          <a:p>
            <a:endParaRPr lang="en-US"/>
          </a:p>
        </p:txBody>
      </p:sp>
      <p:sp>
        <p:nvSpPr>
          <p:cNvPr id="39" name="Text 21">
            <a:extLst>
              <a:ext uri="{FF2B5EF4-FFF2-40B4-BE49-F238E27FC236}">
                <a16:creationId xmlns:a16="http://schemas.microsoft.com/office/drawing/2014/main" id="{7AAD7CA1-8FD5-6CC6-9732-E044C48EF8D7}"/>
              </a:ext>
            </a:extLst>
          </p:cNvPr>
          <p:cNvSpPr/>
          <p:nvPr/>
        </p:nvSpPr>
        <p:spPr>
          <a:xfrm>
            <a:off x="802719" y="6858000"/>
            <a:ext cx="6331982" cy="282654"/>
          </a:xfrm>
          <a:prstGeom prst="rect">
            <a:avLst/>
          </a:prstGeom>
          <a:noFill/>
          <a:ln/>
        </p:spPr>
        <p:txBody>
          <a:bodyPr wrap="non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Temperate Region</a:t>
            </a:r>
            <a:endParaRPr lang="en-US" sz="1350" dirty="0"/>
          </a:p>
        </p:txBody>
      </p:sp>
      <p:sp>
        <p:nvSpPr>
          <p:cNvPr id="40" name="Text 22">
            <a:extLst>
              <a:ext uri="{FF2B5EF4-FFF2-40B4-BE49-F238E27FC236}">
                <a16:creationId xmlns:a16="http://schemas.microsoft.com/office/drawing/2014/main" id="{1B7DA0C1-5920-1CA0-0DD2-AAF02E2FDB6D}"/>
              </a:ext>
            </a:extLst>
          </p:cNvPr>
          <p:cNvSpPr/>
          <p:nvPr/>
        </p:nvSpPr>
        <p:spPr>
          <a:xfrm>
            <a:off x="7495699" y="6858000"/>
            <a:ext cx="6331982"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1.7</a:t>
            </a:r>
            <a:endParaRPr lang="en-US" sz="1350" dirty="0"/>
          </a:p>
        </p:txBody>
      </p:sp>
      <p:sp>
        <p:nvSpPr>
          <p:cNvPr id="42" name="Rectangle 41">
            <a:extLst>
              <a:ext uri="{FF2B5EF4-FFF2-40B4-BE49-F238E27FC236}">
                <a16:creationId xmlns:a16="http://schemas.microsoft.com/office/drawing/2014/main" id="{F092A229-DC25-24F6-2D6A-0524D0A5BFC8}"/>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43407" y="1994893"/>
            <a:ext cx="6780511" cy="4763333"/>
          </a:xfrm>
          <a:prstGeom prst="rect">
            <a:avLst/>
          </a:prstGeom>
        </p:spPr>
      </p:pic>
      <p:pic>
        <p:nvPicPr>
          <p:cNvPr id="3" name="Image 1" descr="preencoded.png"/>
          <p:cNvPicPr>
            <a:picLocks noChangeAspect="1"/>
          </p:cNvPicPr>
          <p:nvPr/>
        </p:nvPicPr>
        <p:blipFill>
          <a:blip r:embed="rId4"/>
          <a:stretch>
            <a:fillRect/>
          </a:stretch>
        </p:blipFill>
        <p:spPr>
          <a:xfrm>
            <a:off x="7506484" y="1994893"/>
            <a:ext cx="6833937" cy="4873463"/>
          </a:xfrm>
          <a:prstGeom prst="rect">
            <a:avLst/>
          </a:prstGeom>
        </p:spPr>
      </p:pic>
      <p:pic>
        <p:nvPicPr>
          <p:cNvPr id="4" name="Image 2" descr="preencoded.png"/>
          <p:cNvPicPr>
            <a:picLocks noChangeAspect="1"/>
          </p:cNvPicPr>
          <p:nvPr/>
        </p:nvPicPr>
        <p:blipFill>
          <a:blip r:embed="rId5"/>
          <a:stretch>
            <a:fillRect/>
          </a:stretch>
        </p:blipFill>
        <p:spPr>
          <a:xfrm>
            <a:off x="396835" y="14183558"/>
            <a:ext cx="9597628" cy="4763333"/>
          </a:xfrm>
          <a:prstGeom prst="rect">
            <a:avLst/>
          </a:prstGeom>
        </p:spPr>
      </p:pic>
      <p:sp>
        <p:nvSpPr>
          <p:cNvPr id="5" name="Text 0"/>
          <p:cNvSpPr/>
          <p:nvPr/>
        </p:nvSpPr>
        <p:spPr>
          <a:xfrm>
            <a:off x="396835" y="19116913"/>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6" name="Text 23">
            <a:extLst>
              <a:ext uri="{FF2B5EF4-FFF2-40B4-BE49-F238E27FC236}">
                <a16:creationId xmlns:a16="http://schemas.microsoft.com/office/drawing/2014/main" id="{6B6FE263-833A-D266-27FC-880CD57986B7}"/>
              </a:ext>
            </a:extLst>
          </p:cNvPr>
          <p:cNvSpPr/>
          <p:nvPr/>
        </p:nvSpPr>
        <p:spPr>
          <a:xfrm>
            <a:off x="618410" y="7551341"/>
            <a:ext cx="13393579"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The intense summer peaking of rainfall in monsoon regions creates sharper wet–dry seasonality.</a:t>
            </a:r>
            <a:endParaRPr lang="en-US" sz="1350" dirty="0"/>
          </a:p>
        </p:txBody>
      </p:sp>
      <p:sp>
        <p:nvSpPr>
          <p:cNvPr id="7" name="Rectangle 6">
            <a:extLst>
              <a:ext uri="{FF2B5EF4-FFF2-40B4-BE49-F238E27FC236}">
                <a16:creationId xmlns:a16="http://schemas.microsoft.com/office/drawing/2014/main" id="{85273FE0-7887-9F8B-9C0C-D0D1F3876C75}"/>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100</TotalTime>
  <Words>2421</Words>
  <Application>Microsoft Macintosh PowerPoint</Application>
  <PresentationFormat>Custom</PresentationFormat>
  <Paragraphs>270</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PT Serif</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Joshi, Abhishek</cp:lastModifiedBy>
  <cp:revision>9</cp:revision>
  <dcterms:created xsi:type="dcterms:W3CDTF">2025-10-09T08:02:10Z</dcterms:created>
  <dcterms:modified xsi:type="dcterms:W3CDTF">2025-10-15T01:53:09Z</dcterms:modified>
</cp:coreProperties>
</file>